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08" r:id="rId2"/>
    <p:sldMasterId id="2147483738" r:id="rId3"/>
    <p:sldMasterId id="2147483753" r:id="rId4"/>
    <p:sldMasterId id="2147483768" r:id="rId5"/>
    <p:sldMasterId id="2147483792" r:id="rId6"/>
    <p:sldMasterId id="2147483805" r:id="rId7"/>
    <p:sldMasterId id="2147483815" r:id="rId8"/>
    <p:sldMasterId id="2147483829" r:id="rId9"/>
    <p:sldMasterId id="2147483854" r:id="rId10"/>
    <p:sldMasterId id="2147483880" r:id="rId11"/>
    <p:sldMasterId id="2147483895" r:id="rId12"/>
    <p:sldMasterId id="2147483910" r:id="rId13"/>
    <p:sldMasterId id="2147483940" r:id="rId14"/>
    <p:sldMasterId id="2147483950" r:id="rId15"/>
  </p:sldMasterIdLst>
  <p:notesMasterIdLst>
    <p:notesMasterId r:id="rId50"/>
  </p:notesMasterIdLst>
  <p:sldIdLst>
    <p:sldId id="417" r:id="rId16"/>
    <p:sldId id="470" r:id="rId17"/>
    <p:sldId id="332" r:id="rId18"/>
    <p:sldId id="472" r:id="rId19"/>
    <p:sldId id="473" r:id="rId20"/>
    <p:sldId id="430" r:id="rId21"/>
    <p:sldId id="431" r:id="rId22"/>
    <p:sldId id="334" r:id="rId23"/>
    <p:sldId id="335" r:id="rId24"/>
    <p:sldId id="336" r:id="rId25"/>
    <p:sldId id="337" r:id="rId26"/>
    <p:sldId id="338" r:id="rId27"/>
    <p:sldId id="339" r:id="rId28"/>
    <p:sldId id="467" r:id="rId29"/>
    <p:sldId id="474" r:id="rId30"/>
    <p:sldId id="341" r:id="rId31"/>
    <p:sldId id="342" r:id="rId32"/>
    <p:sldId id="343" r:id="rId33"/>
    <p:sldId id="371" r:id="rId34"/>
    <p:sldId id="347" r:id="rId35"/>
    <p:sldId id="346" r:id="rId36"/>
    <p:sldId id="348" r:id="rId37"/>
    <p:sldId id="349" r:id="rId38"/>
    <p:sldId id="350" r:id="rId39"/>
    <p:sldId id="354" r:id="rId40"/>
    <p:sldId id="488" r:id="rId41"/>
    <p:sldId id="484" r:id="rId42"/>
    <p:sldId id="485" r:id="rId43"/>
    <p:sldId id="416" r:id="rId44"/>
    <p:sldId id="357" r:id="rId45"/>
    <p:sldId id="486" r:id="rId46"/>
    <p:sldId id="475" r:id="rId47"/>
    <p:sldId id="487" r:id="rId48"/>
    <p:sldId id="44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5" autoAdjust="0"/>
    <p:restoredTop sz="94660"/>
  </p:normalViewPr>
  <p:slideViewPr>
    <p:cSldViewPr snapToGrid="0" snapToObjects="1">
      <p:cViewPr>
        <p:scale>
          <a:sx n="118" d="100"/>
          <a:sy n="118" d="100"/>
        </p:scale>
        <p:origin x="-16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c.gov\private\M322\FJR0\2010%20Mortality%20(Opioids,%20Heroin,%20Cocaine).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c.gov\private\M322\FJR0\Copy%20of%20DR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'Background Data'!$B$3</c:f>
              <c:strCache>
                <c:ptCount val="1"/>
                <c:pt idx="0">
                  <c:v>Opioids</c:v>
                </c:pt>
              </c:strCache>
            </c:strRef>
          </c:tx>
          <c:spPr>
            <a:ln w="44450">
              <a:solidFill>
                <a:srgbClr val="FF0000"/>
              </a:solidFill>
            </a:ln>
          </c:spPr>
          <c:marker>
            <c:symbol val="none"/>
          </c:marker>
          <c:cat>
            <c:numRef>
              <c:f>'Background Data'!$A$4:$A$15</c:f>
              <c:numCache>
                <c:formatCode>General</c:formatCode>
                <c:ptCount val="12"/>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numCache>
            </c:numRef>
          </c:cat>
          <c:val>
            <c:numRef>
              <c:f>'Background Data'!$B$4:$B$15</c:f>
              <c:numCache>
                <c:formatCode>#,##0</c:formatCode>
                <c:ptCount val="12"/>
                <c:pt idx="0">
                  <c:v>4030.0</c:v>
                </c:pt>
                <c:pt idx="1">
                  <c:v>4400.0</c:v>
                </c:pt>
                <c:pt idx="2">
                  <c:v>5528.0</c:v>
                </c:pt>
                <c:pt idx="3">
                  <c:v>7456.0</c:v>
                </c:pt>
                <c:pt idx="4">
                  <c:v>8517.0</c:v>
                </c:pt>
                <c:pt idx="5">
                  <c:v>9857.0</c:v>
                </c:pt>
                <c:pt idx="6">
                  <c:v>10928.0</c:v>
                </c:pt>
                <c:pt idx="7">
                  <c:v>13723.0</c:v>
                </c:pt>
                <c:pt idx="8">
                  <c:v>14408.0</c:v>
                </c:pt>
                <c:pt idx="9">
                  <c:v>14800.0</c:v>
                </c:pt>
                <c:pt idx="10">
                  <c:v>15597.0</c:v>
                </c:pt>
                <c:pt idx="11">
                  <c:v>16651.0</c:v>
                </c:pt>
              </c:numCache>
            </c:numRef>
          </c:val>
          <c:smooth val="0"/>
        </c:ser>
        <c:ser>
          <c:idx val="1"/>
          <c:order val="1"/>
          <c:tx>
            <c:strRef>
              <c:f>'Background Data'!$C$3</c:f>
              <c:strCache>
                <c:ptCount val="1"/>
                <c:pt idx="0">
                  <c:v>Heroin</c:v>
                </c:pt>
              </c:strCache>
            </c:strRef>
          </c:tx>
          <c:spPr>
            <a:ln w="44450"/>
          </c:spPr>
          <c:marker>
            <c:symbol val="none"/>
          </c:marker>
          <c:cat>
            <c:numRef>
              <c:f>'Background Data'!$A$4:$A$15</c:f>
              <c:numCache>
                <c:formatCode>General</c:formatCode>
                <c:ptCount val="12"/>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numCache>
            </c:numRef>
          </c:cat>
          <c:val>
            <c:numRef>
              <c:f>'Background Data'!$C$4:$C$15</c:f>
              <c:numCache>
                <c:formatCode>#,##0</c:formatCode>
                <c:ptCount val="12"/>
                <c:pt idx="0">
                  <c:v>1960.0</c:v>
                </c:pt>
                <c:pt idx="1">
                  <c:v>1842.0</c:v>
                </c:pt>
                <c:pt idx="2">
                  <c:v>1779.0</c:v>
                </c:pt>
                <c:pt idx="3">
                  <c:v>2089.0</c:v>
                </c:pt>
                <c:pt idx="4">
                  <c:v>2080.0</c:v>
                </c:pt>
                <c:pt idx="5">
                  <c:v>1878.0</c:v>
                </c:pt>
                <c:pt idx="6">
                  <c:v>2009.0</c:v>
                </c:pt>
                <c:pt idx="7">
                  <c:v>2088.0</c:v>
                </c:pt>
                <c:pt idx="8">
                  <c:v>2399.0</c:v>
                </c:pt>
                <c:pt idx="9">
                  <c:v>3041.0</c:v>
                </c:pt>
                <c:pt idx="10">
                  <c:v>3278.0</c:v>
                </c:pt>
                <c:pt idx="11">
                  <c:v>3036.0</c:v>
                </c:pt>
              </c:numCache>
            </c:numRef>
          </c:val>
          <c:smooth val="0"/>
        </c:ser>
        <c:ser>
          <c:idx val="2"/>
          <c:order val="2"/>
          <c:tx>
            <c:strRef>
              <c:f>'Background Data'!$D$3</c:f>
              <c:strCache>
                <c:ptCount val="1"/>
                <c:pt idx="0">
                  <c:v>Cocaine</c:v>
                </c:pt>
              </c:strCache>
            </c:strRef>
          </c:tx>
          <c:spPr>
            <a:ln w="44450">
              <a:solidFill>
                <a:schemeClr val="tx1"/>
              </a:solidFill>
            </a:ln>
          </c:spPr>
          <c:marker>
            <c:symbol val="none"/>
          </c:marker>
          <c:cat>
            <c:numRef>
              <c:f>'Background Data'!$A$4:$A$15</c:f>
              <c:numCache>
                <c:formatCode>General</c:formatCode>
                <c:ptCount val="12"/>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numCache>
            </c:numRef>
          </c:cat>
          <c:val>
            <c:numRef>
              <c:f>'Background Data'!$D$4:$D$15</c:f>
              <c:numCache>
                <c:formatCode>#,##0</c:formatCode>
                <c:ptCount val="12"/>
                <c:pt idx="0">
                  <c:v>3822.0</c:v>
                </c:pt>
                <c:pt idx="1">
                  <c:v>3544.0</c:v>
                </c:pt>
                <c:pt idx="2">
                  <c:v>3833.0</c:v>
                </c:pt>
                <c:pt idx="3">
                  <c:v>4599.0</c:v>
                </c:pt>
                <c:pt idx="4">
                  <c:v>5199.0</c:v>
                </c:pt>
                <c:pt idx="5">
                  <c:v>5443.0</c:v>
                </c:pt>
                <c:pt idx="6">
                  <c:v>6208.0</c:v>
                </c:pt>
                <c:pt idx="7">
                  <c:v>7448.0</c:v>
                </c:pt>
                <c:pt idx="8">
                  <c:v>6512.0</c:v>
                </c:pt>
                <c:pt idx="9">
                  <c:v>5129.0</c:v>
                </c:pt>
                <c:pt idx="10">
                  <c:v>4350.0</c:v>
                </c:pt>
                <c:pt idx="11">
                  <c:v>4183.0</c:v>
                </c:pt>
              </c:numCache>
            </c:numRef>
          </c:val>
          <c:smooth val="0"/>
        </c:ser>
        <c:ser>
          <c:idx val="3"/>
          <c:order val="3"/>
          <c:tx>
            <c:strRef>
              <c:f>'Background Data'!$E$3</c:f>
              <c:strCache>
                <c:ptCount val="1"/>
                <c:pt idx="0">
                  <c:v>Benzodiazepines</c:v>
                </c:pt>
              </c:strCache>
            </c:strRef>
          </c:tx>
          <c:spPr>
            <a:ln w="44450"/>
          </c:spPr>
          <c:marker>
            <c:symbol val="none"/>
          </c:marker>
          <c:val>
            <c:numRef>
              <c:f>'Background Data'!$E$4:$E$15</c:f>
              <c:numCache>
                <c:formatCode>#,##0</c:formatCode>
                <c:ptCount val="12"/>
                <c:pt idx="0">
                  <c:v>1135.0</c:v>
                </c:pt>
                <c:pt idx="1">
                  <c:v>1298.0</c:v>
                </c:pt>
                <c:pt idx="2">
                  <c:v>1594.0</c:v>
                </c:pt>
                <c:pt idx="3">
                  <c:v>2022.0</c:v>
                </c:pt>
                <c:pt idx="4">
                  <c:v>2248.0</c:v>
                </c:pt>
                <c:pt idx="5">
                  <c:v>2627.0</c:v>
                </c:pt>
                <c:pt idx="6">
                  <c:v>3084.0</c:v>
                </c:pt>
                <c:pt idx="7">
                  <c:v>3835.0</c:v>
                </c:pt>
                <c:pt idx="8">
                  <c:v>4500.0</c:v>
                </c:pt>
                <c:pt idx="9">
                  <c:v>5010.0</c:v>
                </c:pt>
                <c:pt idx="10">
                  <c:v>5567.0</c:v>
                </c:pt>
                <c:pt idx="11">
                  <c:v>6497.0</c:v>
                </c:pt>
              </c:numCache>
            </c:numRef>
          </c:val>
          <c:smooth val="0"/>
        </c:ser>
        <c:dLbls>
          <c:showLegendKey val="0"/>
          <c:showVal val="0"/>
          <c:showCatName val="0"/>
          <c:showSerName val="0"/>
          <c:showPercent val="0"/>
          <c:showBubbleSize val="0"/>
        </c:dLbls>
        <c:marker val="1"/>
        <c:smooth val="0"/>
        <c:axId val="2097375624"/>
        <c:axId val="2097381368"/>
      </c:lineChart>
      <c:catAx>
        <c:axId val="2097375624"/>
        <c:scaling>
          <c:orientation val="minMax"/>
        </c:scaling>
        <c:delete val="0"/>
        <c:axPos val="b"/>
        <c:title>
          <c:tx>
            <c:rich>
              <a:bodyPr/>
              <a:lstStyle/>
              <a:p>
                <a:pPr>
                  <a:defRPr sz="1200">
                    <a:solidFill>
                      <a:srgbClr val="000000"/>
                    </a:solidFill>
                  </a:defRPr>
                </a:pPr>
                <a:r>
                  <a:rPr lang="en-US" sz="1200" dirty="0">
                    <a:solidFill>
                      <a:srgbClr val="000000"/>
                    </a:solidFill>
                  </a:rPr>
                  <a:t>Year</a:t>
                </a:r>
              </a:p>
            </c:rich>
          </c:tx>
          <c:layout/>
          <c:overlay val="0"/>
        </c:title>
        <c:numFmt formatCode="General" sourceLinked="1"/>
        <c:majorTickMark val="out"/>
        <c:minorTickMark val="none"/>
        <c:tickLblPos val="nextTo"/>
        <c:spPr>
          <a:ln>
            <a:solidFill>
              <a:srgbClr val="000000"/>
            </a:solidFill>
          </a:ln>
        </c:spPr>
        <c:txPr>
          <a:bodyPr/>
          <a:lstStyle/>
          <a:p>
            <a:pPr>
              <a:defRPr b="1">
                <a:solidFill>
                  <a:srgbClr val="000000"/>
                </a:solidFill>
              </a:defRPr>
            </a:pPr>
            <a:endParaRPr lang="en-US"/>
          </a:p>
        </c:txPr>
        <c:crossAx val="2097381368"/>
        <c:crosses val="autoZero"/>
        <c:auto val="1"/>
        <c:lblAlgn val="ctr"/>
        <c:lblOffset val="100"/>
        <c:noMultiLvlLbl val="0"/>
      </c:catAx>
      <c:valAx>
        <c:axId val="2097381368"/>
        <c:scaling>
          <c:orientation val="minMax"/>
        </c:scaling>
        <c:delete val="0"/>
        <c:axPos val="l"/>
        <c:majorGridlines>
          <c:spPr>
            <a:ln>
              <a:noFill/>
            </a:ln>
          </c:spPr>
        </c:majorGridlines>
        <c:title>
          <c:tx>
            <c:rich>
              <a:bodyPr rot="-5400000" vert="horz"/>
              <a:lstStyle/>
              <a:p>
                <a:pPr>
                  <a:defRPr sz="1200">
                    <a:solidFill>
                      <a:srgbClr val="000000"/>
                    </a:solidFill>
                  </a:defRPr>
                </a:pPr>
                <a:r>
                  <a:rPr lang="en-US" sz="1200" dirty="0">
                    <a:solidFill>
                      <a:srgbClr val="000000"/>
                    </a:solidFill>
                  </a:rPr>
                  <a:t>Number of Deaths</a:t>
                </a:r>
              </a:p>
            </c:rich>
          </c:tx>
          <c:layout/>
          <c:overlay val="0"/>
        </c:title>
        <c:numFmt formatCode="#,##0" sourceLinked="1"/>
        <c:majorTickMark val="out"/>
        <c:minorTickMark val="none"/>
        <c:tickLblPos val="nextTo"/>
        <c:spPr>
          <a:ln>
            <a:solidFill>
              <a:srgbClr val="000000"/>
            </a:solidFill>
          </a:ln>
        </c:spPr>
        <c:txPr>
          <a:bodyPr/>
          <a:lstStyle/>
          <a:p>
            <a:pPr>
              <a:defRPr b="1">
                <a:solidFill>
                  <a:srgbClr val="000000"/>
                </a:solidFill>
              </a:defRPr>
            </a:pPr>
            <a:endParaRPr lang="en-US"/>
          </a:p>
        </c:txPr>
        <c:crossAx val="2097375624"/>
        <c:crosses val="autoZero"/>
        <c:crossBetween val="between"/>
      </c:valAx>
    </c:plotArea>
    <c:legend>
      <c:legendPos val="t"/>
      <c:layout/>
      <c:overlay val="0"/>
      <c:txPr>
        <a:bodyPr/>
        <a:lstStyle/>
        <a:p>
          <a:pPr>
            <a:defRPr sz="1200" b="1">
              <a:solidFill>
                <a:srgbClr val="000000"/>
              </a:solidFill>
            </a:defRPr>
          </a:pPr>
          <a:endParaRPr lang="en-US"/>
        </a:p>
      </c:txPr>
    </c:legend>
    <c:plotVisOnly val="1"/>
    <c:dispBlanksAs val="gap"/>
    <c:showDLblsOverMax val="0"/>
  </c:chart>
  <c:spPr>
    <a:solidFill>
      <a:schemeClr val="bg2"/>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Sheet5!$A$2</c:f>
              <c:strCache>
                <c:ptCount val="1"/>
                <c:pt idx="0">
                  <c:v>Opioid Sales KG/10,000 </c:v>
                </c:pt>
              </c:strCache>
            </c:strRef>
          </c:tx>
          <c:spPr>
            <a:ln w="44450">
              <a:solidFill>
                <a:schemeClr val="accent2"/>
              </a:solidFill>
            </a:ln>
          </c:spPr>
          <c:marker>
            <c:symbol val="none"/>
          </c:marker>
          <c:cat>
            <c:numRef>
              <c:f>Sheet5!$B$1:$M$1</c:f>
              <c:numCache>
                <c:formatCode>General</c:formatCode>
                <c:ptCount val="12"/>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numCache>
            </c:numRef>
          </c:cat>
          <c:val>
            <c:numRef>
              <c:f>Sheet5!$B$2:$M$2</c:f>
              <c:numCache>
                <c:formatCode>General</c:formatCode>
                <c:ptCount val="12"/>
                <c:pt idx="0">
                  <c:v>1.8</c:v>
                </c:pt>
                <c:pt idx="1">
                  <c:v>2.1</c:v>
                </c:pt>
                <c:pt idx="2">
                  <c:v>2.7</c:v>
                </c:pt>
                <c:pt idx="3">
                  <c:v>3.3</c:v>
                </c:pt>
                <c:pt idx="4">
                  <c:v>4.1</c:v>
                </c:pt>
                <c:pt idx="5">
                  <c:v>4.7</c:v>
                </c:pt>
                <c:pt idx="6">
                  <c:v>5.0</c:v>
                </c:pt>
                <c:pt idx="7">
                  <c:v>5.8</c:v>
                </c:pt>
                <c:pt idx="8">
                  <c:v>6.4</c:v>
                </c:pt>
                <c:pt idx="9">
                  <c:v>6.4</c:v>
                </c:pt>
                <c:pt idx="10">
                  <c:v>6.8</c:v>
                </c:pt>
                <c:pt idx="11">
                  <c:v>7.1</c:v>
                </c:pt>
              </c:numCache>
            </c:numRef>
          </c:val>
          <c:smooth val="0"/>
        </c:ser>
        <c:ser>
          <c:idx val="1"/>
          <c:order val="1"/>
          <c:tx>
            <c:strRef>
              <c:f>Sheet5!$A$3</c:f>
              <c:strCache>
                <c:ptCount val="1"/>
                <c:pt idx="0">
                  <c:v>Opioid Deaths/100,000</c:v>
                </c:pt>
              </c:strCache>
            </c:strRef>
          </c:tx>
          <c:spPr>
            <a:ln w="44450">
              <a:solidFill>
                <a:srgbClr val="FF0000"/>
              </a:solidFill>
            </a:ln>
          </c:spPr>
          <c:marker>
            <c:symbol val="none"/>
          </c:marker>
          <c:cat>
            <c:numRef>
              <c:f>Sheet5!$B$1:$M$1</c:f>
              <c:numCache>
                <c:formatCode>General</c:formatCode>
                <c:ptCount val="12"/>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numCache>
            </c:numRef>
          </c:cat>
          <c:val>
            <c:numRef>
              <c:f>Sheet5!$B$3:$M$3</c:f>
              <c:numCache>
                <c:formatCode>General</c:formatCode>
                <c:ptCount val="12"/>
                <c:pt idx="0">
                  <c:v>1.4</c:v>
                </c:pt>
                <c:pt idx="1">
                  <c:v>1.6</c:v>
                </c:pt>
                <c:pt idx="2">
                  <c:v>1.9</c:v>
                </c:pt>
                <c:pt idx="3">
                  <c:v>2.6</c:v>
                </c:pt>
                <c:pt idx="4">
                  <c:v>2.9</c:v>
                </c:pt>
                <c:pt idx="5">
                  <c:v>3.4</c:v>
                </c:pt>
                <c:pt idx="6">
                  <c:v>3.7</c:v>
                </c:pt>
                <c:pt idx="7">
                  <c:v>4.6</c:v>
                </c:pt>
                <c:pt idx="8">
                  <c:v>4.7</c:v>
                </c:pt>
                <c:pt idx="9">
                  <c:v>4.8</c:v>
                </c:pt>
                <c:pt idx="10">
                  <c:v>5.0</c:v>
                </c:pt>
                <c:pt idx="11">
                  <c:v>5.4</c:v>
                </c:pt>
              </c:numCache>
            </c:numRef>
          </c:val>
          <c:smooth val="0"/>
        </c:ser>
        <c:ser>
          <c:idx val="2"/>
          <c:order val="2"/>
          <c:tx>
            <c:strRef>
              <c:f>Sheet5!$A$4</c:f>
              <c:strCache>
                <c:ptCount val="1"/>
                <c:pt idx="0">
                  <c:v>Opioid Treatment Admissions/10,000</c:v>
                </c:pt>
              </c:strCache>
            </c:strRef>
          </c:tx>
          <c:spPr>
            <a:ln w="44450">
              <a:solidFill>
                <a:schemeClr val="tx1"/>
              </a:solidFill>
            </a:ln>
          </c:spPr>
          <c:marker>
            <c:symbol val="none"/>
          </c:marker>
          <c:cat>
            <c:numRef>
              <c:f>Sheet5!$B$1:$M$1</c:f>
              <c:numCache>
                <c:formatCode>General</c:formatCode>
                <c:ptCount val="12"/>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numCache>
            </c:numRef>
          </c:cat>
          <c:val>
            <c:numRef>
              <c:f>Sheet5!$B$4:$M$4</c:f>
              <c:numCache>
                <c:formatCode>General</c:formatCode>
                <c:ptCount val="12"/>
                <c:pt idx="0">
                  <c:v>0.8</c:v>
                </c:pt>
                <c:pt idx="1">
                  <c:v>1.0</c:v>
                </c:pt>
                <c:pt idx="2">
                  <c:v>1.3</c:v>
                </c:pt>
                <c:pt idx="3">
                  <c:v>1.6</c:v>
                </c:pt>
                <c:pt idx="4">
                  <c:v>1.8</c:v>
                </c:pt>
                <c:pt idx="5">
                  <c:v>2.1</c:v>
                </c:pt>
                <c:pt idx="6">
                  <c:v>2.4</c:v>
                </c:pt>
                <c:pt idx="7">
                  <c:v>2.8</c:v>
                </c:pt>
                <c:pt idx="8">
                  <c:v>3.2</c:v>
                </c:pt>
                <c:pt idx="9">
                  <c:v>4.0</c:v>
                </c:pt>
                <c:pt idx="10">
                  <c:v>4.6</c:v>
                </c:pt>
                <c:pt idx="11" formatCode="0.0">
                  <c:v>5.090632273364223</c:v>
                </c:pt>
              </c:numCache>
            </c:numRef>
          </c:val>
          <c:smooth val="0"/>
        </c:ser>
        <c:dLbls>
          <c:showLegendKey val="0"/>
          <c:showVal val="0"/>
          <c:showCatName val="0"/>
          <c:showSerName val="0"/>
          <c:showPercent val="0"/>
          <c:showBubbleSize val="0"/>
        </c:dLbls>
        <c:marker val="1"/>
        <c:smooth val="0"/>
        <c:axId val="2096910008"/>
        <c:axId val="2096915912"/>
      </c:lineChart>
      <c:catAx>
        <c:axId val="2096910008"/>
        <c:scaling>
          <c:orientation val="minMax"/>
        </c:scaling>
        <c:delete val="0"/>
        <c:axPos val="b"/>
        <c:title>
          <c:tx>
            <c:rich>
              <a:bodyPr/>
              <a:lstStyle/>
              <a:p>
                <a:pPr>
                  <a:defRPr sz="1200">
                    <a:solidFill>
                      <a:srgbClr val="000000"/>
                    </a:solidFill>
                  </a:defRPr>
                </a:pPr>
                <a:r>
                  <a:rPr lang="en-US" sz="1200" dirty="0" smtClean="0">
                    <a:solidFill>
                      <a:srgbClr val="000000"/>
                    </a:solidFill>
                  </a:rPr>
                  <a:t>Year</a:t>
                </a:r>
                <a:endParaRPr lang="en-US" sz="1200" dirty="0">
                  <a:solidFill>
                    <a:srgbClr val="000000"/>
                  </a:solidFill>
                </a:endParaRPr>
              </a:p>
            </c:rich>
          </c:tx>
          <c:layout/>
          <c:overlay val="0"/>
        </c:title>
        <c:numFmt formatCode="General" sourceLinked="1"/>
        <c:majorTickMark val="out"/>
        <c:minorTickMark val="none"/>
        <c:tickLblPos val="nextTo"/>
        <c:spPr>
          <a:ln>
            <a:solidFill>
              <a:srgbClr val="000000"/>
            </a:solidFill>
          </a:ln>
        </c:spPr>
        <c:txPr>
          <a:bodyPr/>
          <a:lstStyle/>
          <a:p>
            <a:pPr>
              <a:defRPr b="1">
                <a:solidFill>
                  <a:srgbClr val="000000"/>
                </a:solidFill>
              </a:defRPr>
            </a:pPr>
            <a:endParaRPr lang="en-US"/>
          </a:p>
        </c:txPr>
        <c:crossAx val="2096915912"/>
        <c:crosses val="autoZero"/>
        <c:auto val="1"/>
        <c:lblAlgn val="ctr"/>
        <c:lblOffset val="100"/>
        <c:noMultiLvlLbl val="0"/>
      </c:catAx>
      <c:valAx>
        <c:axId val="2096915912"/>
        <c:scaling>
          <c:orientation val="minMax"/>
        </c:scaling>
        <c:delete val="0"/>
        <c:axPos val="l"/>
        <c:majorGridlines>
          <c:spPr>
            <a:ln>
              <a:noFill/>
            </a:ln>
          </c:spPr>
        </c:majorGridlines>
        <c:title>
          <c:tx>
            <c:rich>
              <a:bodyPr rot="-5400000" vert="horz"/>
              <a:lstStyle/>
              <a:p>
                <a:pPr>
                  <a:defRPr sz="1200">
                    <a:solidFill>
                      <a:srgbClr val="000000"/>
                    </a:solidFill>
                  </a:defRPr>
                </a:pPr>
                <a:r>
                  <a:rPr lang="en-US" sz="1200" dirty="0">
                    <a:solidFill>
                      <a:srgbClr val="000000"/>
                    </a:solidFill>
                  </a:rPr>
                  <a:t>Rate</a:t>
                </a:r>
              </a:p>
            </c:rich>
          </c:tx>
          <c:layout>
            <c:manualLayout>
              <c:xMode val="edge"/>
              <c:yMode val="edge"/>
              <c:x val="0.0167545142642042"/>
              <c:y val="0.444350981704923"/>
            </c:manualLayout>
          </c:layout>
          <c:overlay val="0"/>
        </c:title>
        <c:numFmt formatCode="General" sourceLinked="1"/>
        <c:majorTickMark val="out"/>
        <c:minorTickMark val="none"/>
        <c:tickLblPos val="nextTo"/>
        <c:spPr>
          <a:ln>
            <a:solidFill>
              <a:srgbClr val="000000"/>
            </a:solidFill>
          </a:ln>
        </c:spPr>
        <c:txPr>
          <a:bodyPr/>
          <a:lstStyle/>
          <a:p>
            <a:pPr>
              <a:defRPr b="1">
                <a:solidFill>
                  <a:srgbClr val="000000"/>
                </a:solidFill>
              </a:defRPr>
            </a:pPr>
            <a:endParaRPr lang="en-US"/>
          </a:p>
        </c:txPr>
        <c:crossAx val="2096910008"/>
        <c:crosses val="autoZero"/>
        <c:crossBetween val="between"/>
      </c:valAx>
    </c:plotArea>
    <c:legend>
      <c:legendPos val="t"/>
      <c:layout>
        <c:manualLayout>
          <c:xMode val="edge"/>
          <c:yMode val="edge"/>
          <c:x val="0.0937783962349534"/>
          <c:y val="0.127906976744186"/>
          <c:w val="0.806695967960901"/>
          <c:h val="0.0369250137337484"/>
        </c:manualLayout>
      </c:layout>
      <c:overlay val="0"/>
      <c:txPr>
        <a:bodyPr/>
        <a:lstStyle/>
        <a:p>
          <a:pPr>
            <a:defRPr b="1">
              <a:solidFill>
                <a:srgbClr val="000000"/>
              </a:solidFill>
            </a:defRPr>
          </a:pPr>
          <a:endParaRPr lang="en-US"/>
        </a:p>
      </c:txPr>
    </c:legend>
    <c:plotVisOnly val="1"/>
    <c:dispBlanksAs val="gap"/>
    <c:showDLblsOverMax val="0"/>
  </c:chart>
  <c:spPr>
    <a:solidFill>
      <a:schemeClr val="bg2"/>
    </a:solid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2A6ED-14E1-47AE-98F1-19C4E33D6FE9}" type="datetimeFigureOut">
              <a:rPr lang="en-US" smtClean="0"/>
              <a:t>11/18/15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CD3D66-0DF6-459B-8795-736CAB285813}" type="slidenum">
              <a:rPr lang="en-US" smtClean="0"/>
              <a:t>‹#›</a:t>
            </a:fld>
            <a:endParaRPr lang="en-US"/>
          </a:p>
        </p:txBody>
      </p:sp>
    </p:spTree>
    <p:extLst>
      <p:ext uri="{BB962C8B-B14F-4D97-AF65-F5344CB8AC3E}">
        <p14:creationId xmlns:p14="http://schemas.microsoft.com/office/powerpoint/2010/main" val="326144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endParaRPr lang="en-US" dirty="0" smtClean="0">
              <a:ea typeface="ＭＳ Ｐゴシック" pitchFamily="34" charset="-128"/>
            </a:endParaRPr>
          </a:p>
        </p:txBody>
      </p:sp>
      <p:sp>
        <p:nvSpPr>
          <p:cNvPr id="147460" name="Slide Number Placeholder 3"/>
          <p:cNvSpPr>
            <a:spLocks noGrp="1"/>
          </p:cNvSpPr>
          <p:nvPr>
            <p:ph type="sldNum" sz="quarter" idx="5"/>
          </p:nvPr>
        </p:nvSpPr>
        <p:spPr>
          <a:noFill/>
        </p:spPr>
        <p:txBody>
          <a:bodyPr/>
          <a:lstStyle/>
          <a:p>
            <a:fld id="{F5D9CF79-77BD-4ADC-8155-3E3FABC93727}" type="slidenum">
              <a:rPr lang="en-US" smtClean="0">
                <a:latin typeface="Arial" charset="0"/>
              </a:rPr>
              <a:pPr/>
              <a:t>1</a:t>
            </a:fld>
            <a:endParaRPr lang="en-US" smtClean="0">
              <a:latin typeface="Arial" charset="0"/>
            </a:endParaRPr>
          </a:p>
        </p:txBody>
      </p:sp>
    </p:spTree>
    <p:extLst>
      <p:ext uri="{BB962C8B-B14F-4D97-AF65-F5344CB8AC3E}">
        <p14:creationId xmlns:p14="http://schemas.microsoft.com/office/powerpoint/2010/main" val="104902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xfrm>
            <a:off x="762001" y="4575176"/>
            <a:ext cx="5484813" cy="3600450"/>
          </a:xfrm>
          <a:noFill/>
          <a:ln/>
        </p:spPr>
        <p:txBody>
          <a:bodyPr/>
          <a:lstStyle/>
          <a:p>
            <a:pPr>
              <a:spcBef>
                <a:spcPct val="0"/>
              </a:spcBef>
              <a:spcAft>
                <a:spcPts val="300"/>
              </a:spcAft>
              <a:buFont typeface="Wingdings" pitchFamily="2" charset="2"/>
              <a:buChar char="q"/>
            </a:pPr>
            <a:r>
              <a:rPr lang="en-US" dirty="0" smtClean="0">
                <a:ea typeface="ＭＳ Ｐゴシック" pitchFamily="34" charset="-128"/>
              </a:rPr>
              <a:t>Focusing in on just the unintentional overdoses and looking at long-term trends reveals that the recent numbers are unprecedented.  They are part of the worst overdose epidemic in the United States in over 4 decades.  The epidemics of black tar heroin in the 1970s and crack cocaine in the late 1980s and early 1990s barely register when compared to the magnitude of this epidemic. </a:t>
            </a:r>
          </a:p>
          <a:p>
            <a:pPr>
              <a:spcBef>
                <a:spcPct val="0"/>
              </a:spcBef>
              <a:spcAft>
                <a:spcPts val="300"/>
              </a:spcAft>
              <a:buFont typeface="Wingdings" pitchFamily="2" charset="2"/>
              <a:buChar char="q"/>
            </a:pPr>
            <a:r>
              <a:rPr lang="en-US" dirty="0" smtClean="0">
                <a:ea typeface="ＭＳ Ｐゴシック" pitchFamily="34" charset="-128"/>
              </a:rPr>
              <a:t>Over 27,000 unintentional drug overdose deaths occurred in 2007 in the United States - one every 19 minutes. In 17 states, it is now the </a:t>
            </a:r>
            <a:r>
              <a:rPr lang="en-US" u="sng" dirty="0" smtClean="0">
                <a:ea typeface="ＭＳ Ｐゴシック" pitchFamily="34" charset="-128"/>
              </a:rPr>
              <a:t>leading</a:t>
            </a:r>
            <a:r>
              <a:rPr lang="en-US" dirty="0" smtClean="0">
                <a:ea typeface="ＭＳ Ｐゴシック" pitchFamily="34" charset="-128"/>
              </a:rPr>
              <a:t> cause of injury death.</a:t>
            </a:r>
          </a:p>
        </p:txBody>
      </p:sp>
      <p:sp>
        <p:nvSpPr>
          <p:cNvPr id="151556" name="Slide Number Placeholder 3"/>
          <p:cNvSpPr>
            <a:spLocks noGrp="1"/>
          </p:cNvSpPr>
          <p:nvPr>
            <p:ph type="sldNum" sz="quarter" idx="5"/>
          </p:nvPr>
        </p:nvSpPr>
        <p:spPr>
          <a:noFill/>
        </p:spPr>
        <p:txBody>
          <a:bodyPr/>
          <a:lstStyle/>
          <a:p>
            <a:fld id="{889E919C-9B0C-480F-AEE2-9CE8D4A26A7F}" type="slidenum">
              <a:rPr lang="en-US" smtClean="0">
                <a:solidFill>
                  <a:srgbClr val="000000"/>
                </a:solidFill>
              </a:rPr>
              <a:pPr/>
              <a:t>3</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1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  </a:t>
            </a:r>
          </a:p>
        </p:txBody>
      </p:sp>
      <p:sp>
        <p:nvSpPr>
          <p:cNvPr id="221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25B61D1E-5177-0F4B-A4A9-D7733154A2B0}" type="slidenum">
              <a:rPr lang="en-US">
                <a:solidFill>
                  <a:srgbClr val="000000"/>
                </a:solidFill>
                <a:latin typeface="Calibri" charset="0"/>
                <a:cs typeface="Arial" charset="0"/>
              </a:rPr>
              <a:pPr fontAlgn="base">
                <a:spcBef>
                  <a:spcPct val="0"/>
                </a:spcBef>
                <a:spcAft>
                  <a:spcPct val="0"/>
                </a:spcAft>
              </a:pPr>
              <a:t>4</a:t>
            </a:fld>
            <a:endParaRPr lang="en-US">
              <a:solidFill>
                <a:srgbClr val="000000"/>
              </a:solidFill>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2ED4F9CF-00EC-48A1-8DA5-B8CCEC057981}" type="slidenum">
              <a:rPr lang="en-US" smtClean="0">
                <a:solidFill>
                  <a:prstClr val="black"/>
                </a:solidFill>
              </a:rPr>
              <a:pPr/>
              <a:t>15</a:t>
            </a:fld>
            <a:endParaRPr lang="en-US" smtClean="0">
              <a:solidFill>
                <a:prstClr val="black"/>
              </a:solidFill>
            </a:endParaRPr>
          </a:p>
        </p:txBody>
      </p:sp>
      <p:sp>
        <p:nvSpPr>
          <p:cNvPr id="153603" name="Rectangle 2"/>
          <p:cNvSpPr>
            <a:spLocks noGrp="1" noRot="1" noChangeAspect="1" noChangeArrowheads="1" noTextEdit="1"/>
          </p:cNvSpPr>
          <p:nvPr>
            <p:ph type="sldImg"/>
          </p:nvPr>
        </p:nvSpPr>
        <p:spPr>
          <a:xfrm>
            <a:off x="1178719" y="686405"/>
            <a:ext cx="4502051" cy="3429000"/>
          </a:xfrm>
          <a:ln/>
        </p:spPr>
      </p:sp>
      <p:sp>
        <p:nvSpPr>
          <p:cNvPr id="153604" name="Rectangle 3"/>
          <p:cNvSpPr>
            <a:spLocks noGrp="1" noChangeArrowheads="1"/>
          </p:cNvSpPr>
          <p:nvPr>
            <p:ph type="body" idx="1"/>
          </p:nvPr>
        </p:nvSpPr>
        <p:spPr>
          <a:xfrm>
            <a:off x="914400" y="4343400"/>
            <a:ext cx="5029200" cy="4114800"/>
          </a:xfrm>
          <a:noFill/>
          <a:ln/>
        </p:spPr>
        <p:txBody>
          <a:bodyPr/>
          <a:lstStyle/>
          <a:p>
            <a:r>
              <a:rPr lang="en-US" smtClean="0">
                <a:ea typeface="ＭＳ Ｐゴシック" pitchFamily="34" charset="-128"/>
              </a:rPr>
              <a:t>In the 1990s, physicians liberalized their use of powerful prescription painkillers called opioid analgesics.  During the same decade, long-acting forms of these analgesics such as the fentanyl patch and OxyContin came on the market and quickly became popular. Sales data tracked by the Drug Enforcement Administration indicates that opioid sales per person in morphine milligram equivalents rose dramatically as a result.  Drug companies distributed 96 milligrams per person in the US in 1997 and 613 milligrams per person by 2006, an increase of over 500%.  One of the opioid analgesics, hydrocodone, quickly rose to become the most prescribed drug in the US, with over 117 million prescriptions in 2007.</a:t>
            </a:r>
          </a:p>
          <a:p>
            <a:endParaRPr lang="en-US" smtClean="0">
              <a:ea typeface="ＭＳ Ｐゴシック" pitchFamily="34" charset="-128"/>
            </a:endParaRPr>
          </a:p>
          <a:p>
            <a:r>
              <a:rPr lang="en-US" smtClean="0">
                <a:ea typeface="ＭＳ Ｐゴシック" pitchFamily="34" charset="-128"/>
              </a:rPr>
              <a:t>By 1999, however, it was already apparent that opioid analgesics were increasingly involved in fatal drug overdoses.  Examination of drugs recorded on overdose death certificates reveals that this trend has only worsened in subsequent years.  In 1999, opioid analgesics were recorded as a cause of death in 2,901 overdose fatalities.  By 2006, this number had increased to 10,986, an increase of almost 300%. Therefore, increases in opioid overdoses have been an unintended consequence of the increase in use of opioids by physicians.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CCD5565-5D50-4645-9045-3F80EB7F1C33}" type="slidenum">
              <a:rPr lang="en-US" sz="1200">
                <a:solidFill>
                  <a:srgbClr val="000000"/>
                </a:solidFill>
              </a:rPr>
              <a:pPr eaLnBrk="1" hangingPunct="1"/>
              <a:t>19</a:t>
            </a:fld>
            <a:endParaRPr 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156676" name="Slide Number Placeholder 3"/>
          <p:cNvSpPr>
            <a:spLocks noGrp="1"/>
          </p:cNvSpPr>
          <p:nvPr>
            <p:ph type="sldNum" sz="quarter" idx="5"/>
          </p:nvPr>
        </p:nvSpPr>
        <p:spPr>
          <a:noFill/>
        </p:spPr>
        <p:txBody>
          <a:bodyPr/>
          <a:lstStyle/>
          <a:p>
            <a:fld id="{71E762D6-F36B-4423-B704-0E4A4BF9BD6E}" type="slidenum">
              <a:rPr lang="en-US" smtClean="0">
                <a:solidFill>
                  <a:prstClr val="black"/>
                </a:solidFill>
              </a:rPr>
              <a:pPr/>
              <a:t>25</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5553F-0814-41BE-858F-A4E71E565CB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87020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1159626" y="683299"/>
            <a:ext cx="4538749" cy="3414927"/>
          </a:xfrm>
          <a:ln/>
        </p:spPr>
      </p:sp>
      <p:sp>
        <p:nvSpPr>
          <p:cNvPr id="100354" name="Rectangle 3"/>
          <p:cNvSpPr>
            <a:spLocks noGrp="1" noChangeArrowheads="1"/>
          </p:cNvSpPr>
          <p:nvPr>
            <p:ph type="body" idx="1"/>
          </p:nvPr>
        </p:nvSpPr>
        <p:spPr>
          <a:xfrm>
            <a:off x="914920" y="4328077"/>
            <a:ext cx="5028161" cy="4096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The annual number of deaths of persons </a:t>
            </a:r>
            <a:r>
              <a:rPr lang="en-US" u="sng">
                <a:ea typeface="ＭＳ Ｐゴシック" charset="0"/>
                <a:cs typeface="ＭＳ Ｐゴシック" charset="0"/>
              </a:rPr>
              <a:t>with</a:t>
            </a:r>
            <a:r>
              <a:rPr lang="en-US">
                <a:ea typeface="ＭＳ Ｐゴシック" charset="0"/>
                <a:cs typeface="ＭＳ Ｐゴシック" charset="0"/>
              </a:rPr>
              <a:t> AIDS (some of which were not </a:t>
            </a:r>
            <a:r>
              <a:rPr lang="en-US" u="sng">
                <a:ea typeface="ＭＳ Ｐゴシック" charset="0"/>
                <a:cs typeface="ＭＳ Ｐゴシック" charset="0"/>
              </a:rPr>
              <a:t>caused by</a:t>
            </a:r>
            <a:r>
              <a:rPr lang="en-US">
                <a:ea typeface="ＭＳ Ｐゴシック" charset="0"/>
                <a:cs typeface="ＭＳ Ｐゴシック" charset="0"/>
              </a:rPr>
              <a:t> AIDS), as reported to the national HIV surveillance system through June 30, 2008, and adjusted for reporting delay, was 9% to 23% (depending on the year) greater than the number of deaths attributed to HIV disease in death certificate data (by </a:t>
            </a:r>
            <a:r>
              <a:rPr lang="en-US" i="1">
                <a:ea typeface="ＭＳ Ｐゴシック" charset="0"/>
                <a:cs typeface="ＭＳ Ｐゴシック" charset="0"/>
              </a:rPr>
              <a:t>ICD-10</a:t>
            </a:r>
            <a:r>
              <a:rPr lang="en-US">
                <a:ea typeface="ＭＳ Ｐゴシック" charset="0"/>
                <a:cs typeface="ＭＳ Ｐゴシック" charset="0"/>
              </a:rPr>
              <a:t> rules for selecting the underlying cause of death). The greater number of deaths of persons with AIDS is partly because some persons with AIDS die of causes not attributable to HIV disease, such as motor vehicle accidents, and partly because some deaths due to HIV disease are not reported as such on death certificates.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7.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5A7A11-4588-4F10-9849-25105F16FFD8}" type="slidenum">
              <a:rPr lang="en-US"/>
              <a:pPr>
                <a:defRPr/>
              </a:pPr>
              <a:t>‹#›</a:t>
            </a:fld>
            <a:endParaRPr lang="en-US"/>
          </a:p>
        </p:txBody>
      </p:sp>
    </p:spTree>
    <p:extLst>
      <p:ext uri="{BB962C8B-B14F-4D97-AF65-F5344CB8AC3E}">
        <p14:creationId xmlns:p14="http://schemas.microsoft.com/office/powerpoint/2010/main" val="199305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9D629A-2062-40C1-90D1-E8497C2667B7}" type="slidenum">
              <a:rPr lang="en-US"/>
              <a:pPr>
                <a:defRPr/>
              </a:pPr>
              <a:t>‹#›</a:t>
            </a:fld>
            <a:endParaRPr lang="en-US"/>
          </a:p>
        </p:txBody>
      </p:sp>
    </p:spTree>
    <p:extLst>
      <p:ext uri="{BB962C8B-B14F-4D97-AF65-F5344CB8AC3E}">
        <p14:creationId xmlns:p14="http://schemas.microsoft.com/office/powerpoint/2010/main" val="39912651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0E02951-07FE-4848-AE1D-1C8E1A1C19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2238837"/>
      </p:ext>
    </p:extLst>
  </p:cSld>
  <p:clrMapOvr>
    <a:masterClrMapping/>
  </p:clrMapOvr>
  <p:transition xmlns:p14="http://schemas.microsoft.com/office/powerpoint/2010/mai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4"/>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BFBBB14-7E96-45B5-8CCA-8F51964223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761426"/>
      </p:ext>
    </p:extLst>
  </p:cSld>
  <p:clrMapOvr>
    <a:masterClrMapping/>
  </p:clrMapOvr>
  <p:transition xmlns:p14="http://schemas.microsoft.com/office/powerpoint/2010/mai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5"/>
          <p:cNvSpPr>
            <a:spLocks noGrp="1"/>
          </p:cNvSpPr>
          <p:nvPr>
            <p:ph type="body" sz="quarter" idx="11"/>
          </p:nvPr>
        </p:nvSpPr>
        <p:spPr>
          <a:xfrm>
            <a:off x="1828800" y="6263640"/>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18288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54466825"/>
      </p:ext>
    </p:extLst>
  </p:cSld>
  <p:clrMapOvr>
    <a:masterClrMapping/>
  </p:clrMapOvr>
  <p:transition xmlns:p14="http://schemas.microsoft.com/office/powerpoint/2010/mai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951828685"/>
      </p:ext>
    </p:extLst>
  </p:cSld>
  <p:clrMapOvr>
    <a:masterClrMapping/>
  </p:clrMapOvr>
  <p:transition xmlns:p14="http://schemas.microsoft.com/office/powerpoint/2010/mai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asic Content_2 Columns">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bg2"/>
                </a:solidFill>
              </a:defRPr>
            </a:lvl1pPr>
          </a:lstStyle>
          <a:p>
            <a:pPr lvl="0"/>
            <a:r>
              <a:rPr lang="en-US" smtClean="0"/>
              <a:t>Click to edit Master text styles</a:t>
            </a:r>
          </a:p>
        </p:txBody>
      </p:sp>
      <p:sp>
        <p:nvSpPr>
          <p:cNvPr id="5" name="Content Placeholder 2"/>
          <p:cNvSpPr>
            <a:spLocks noGrp="1"/>
          </p:cNvSpPr>
          <p:nvPr>
            <p:ph idx="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800600" y="1606064"/>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999491288"/>
      </p:ext>
    </p:extLst>
  </p:cSld>
  <p:clrMapOvr>
    <a:masterClrMapping/>
  </p:clrMapOvr>
  <p:transition xmlns:p14="http://schemas.microsoft.com/office/powerpoint/2010/mai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1997874898"/>
      </p:ext>
    </p:extLst>
  </p:cSld>
  <p:clrMapOvr>
    <a:masterClrMapping/>
  </p:clrMapOvr>
  <p:transition xmlns:p14="http://schemas.microsoft.com/office/powerpoint/2010/mai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ata Slide_2 Colum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5" name="Content Placeholder 2"/>
          <p:cNvSpPr>
            <a:spLocks noGrp="1"/>
          </p:cNvSpPr>
          <p:nvPr>
            <p:ph idx="11"/>
          </p:nvPr>
        </p:nvSpPr>
        <p:spPr>
          <a:xfrm>
            <a:off x="4800600" y="1600200"/>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67320"/>
      </p:ext>
    </p:extLst>
  </p:cSld>
  <p:clrMapOvr>
    <a:masterClrMapping/>
  </p:clrMapOvr>
  <p:transition xmlns:p14="http://schemas.microsoft.com/office/powerpoint/2010/mai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42197015"/>
      </p:ext>
    </p:extLst>
  </p:cSld>
  <p:clrMapOvr>
    <a:masterClrMapping/>
  </p:clrMapOvr>
  <p:transition xmlns:p14="http://schemas.microsoft.com/office/powerpoint/2010/mai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94517"/>
      </p:ext>
    </p:extLst>
  </p:cSld>
  <p:clrMapOvr>
    <a:masterClrMapping/>
  </p:clrMapOvr>
  <p:transition xmlns:p14="http://schemas.microsoft.com/office/powerpoint/2010/mai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737717635"/>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7E317E-E380-4C86-B4DF-F95DE9762970}" type="slidenum">
              <a:rPr lang="en-US"/>
              <a:pPr>
                <a:defRPr/>
              </a:pPr>
              <a:t>‹#›</a:t>
            </a:fld>
            <a:endParaRPr lang="en-US"/>
          </a:p>
        </p:txBody>
      </p:sp>
    </p:spTree>
    <p:extLst>
      <p:ext uri="{BB962C8B-B14F-4D97-AF65-F5344CB8AC3E}">
        <p14:creationId xmlns:p14="http://schemas.microsoft.com/office/powerpoint/2010/main" val="16959814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F56DC"/>
                </a:solidFill>
                <a:latin typeface="Myriad Web Pro" charset="0"/>
                <a:cs typeface="Arial" pitchFamily="34" charset="0"/>
              </a:defRPr>
            </a:lvl1pPr>
          </a:lstStyle>
          <a:p>
            <a:pPr defTabSz="914400" fontAlgn="base">
              <a:spcBef>
                <a:spcPct val="0"/>
              </a:spcBef>
              <a:spcAft>
                <a:spcPct val="0"/>
              </a:spcAft>
            </a:pPr>
            <a:fld id="{D5B5F64C-89AF-4C4F-BB13-D273755A4B5C}" type="datetime1">
              <a:rPr lang="en-US">
                <a:ea typeface="ＭＳ Ｐゴシック" pitchFamily="34" charset="-128"/>
              </a:rPr>
              <a:pPr defTabSz="914400" fontAlgn="base">
                <a:spcBef>
                  <a:spcPct val="0"/>
                </a:spcBef>
                <a:spcAft>
                  <a:spcPct val="0"/>
                </a:spcAft>
              </a:pPr>
              <a:t>11/18/15</a:t>
            </a:fld>
            <a:endParaRPr lang="en-US">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F56DC"/>
                </a:solidFill>
                <a:latin typeface="+mn-lt"/>
                <a:ea typeface="+mn-ea"/>
                <a:cs typeface="+mn-cs"/>
              </a:defRPr>
            </a:lvl1pPr>
          </a:lstStyle>
          <a:p>
            <a:pPr defTabSz="914400">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F56DC"/>
                </a:solidFill>
                <a:latin typeface="Myriad Web Pro" charset="0"/>
                <a:cs typeface="Arial" pitchFamily="34" charset="0"/>
              </a:defRPr>
            </a:lvl1pPr>
          </a:lstStyle>
          <a:p>
            <a:pPr defTabSz="914400" fontAlgn="base">
              <a:spcBef>
                <a:spcPct val="0"/>
              </a:spcBef>
              <a:spcAft>
                <a:spcPct val="0"/>
              </a:spcAft>
            </a:pPr>
            <a:fld id="{506B56BD-F93A-49FA-9BB3-DE3A144DB80A}" type="slidenum">
              <a:rPr lang="en-US">
                <a:ea typeface="ＭＳ Ｐゴシック" pitchFamily="34" charset="-128"/>
              </a:rPr>
              <a:pPr defTabSz="9144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3563488227"/>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8"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fld id="{EFFF46DD-CD61-4019-8585-B0118926AD13}" type="slidenum">
              <a:rPr lang="en-US" sz="1200">
                <a:solidFill>
                  <a:srgbClr val="FFFFFF"/>
                </a:solidFill>
              </a:rPr>
              <a:pPr defTabSz="914400"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40611921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fld id="{EFFF46DD-CD61-4019-8585-B0118926AD13}" type="slidenum">
              <a:rPr lang="en-US" sz="1200">
                <a:solidFill>
                  <a:srgbClr val="FFFFFF"/>
                </a:solidFill>
              </a:rPr>
              <a:pPr defTabSz="914400"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16453562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fld id="{EFFF46DD-CD61-4019-8585-B0118926AD13}" type="slidenum">
              <a:rPr lang="en-US" sz="1200">
                <a:solidFill>
                  <a:srgbClr val="FFFFFF"/>
                </a:solidFill>
              </a:rPr>
              <a:pPr defTabSz="914400"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19005947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fld id="{EFFF46DD-CD61-4019-8585-B0118926AD13}" type="slidenum">
              <a:rPr lang="en-US" sz="1200">
                <a:solidFill>
                  <a:srgbClr val="FFFFFF"/>
                </a:solidFill>
              </a:rPr>
              <a:pPr defTabSz="914400"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27689270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fld id="{EFFF46DD-CD61-4019-8585-B0118926AD13}" type="slidenum">
              <a:rPr lang="en-US" sz="1200">
                <a:solidFill>
                  <a:srgbClr val="FFFFFF"/>
                </a:solidFill>
              </a:rPr>
              <a:pPr defTabSz="914400"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10351292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
        <p:nvSpPr>
          <p:cNvPr id="4"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fld id="{EFFF46DD-CD61-4019-8585-B0118926AD13}" type="slidenum">
              <a:rPr lang="en-US" sz="1200">
                <a:solidFill>
                  <a:srgbClr val="FFFFFF"/>
                </a:solidFill>
              </a:rPr>
              <a:pPr defTabSz="914400"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18871018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6"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fld id="{EFFF46DD-CD61-4019-8585-B0118926AD13}" type="slidenum">
              <a:rPr lang="en-US" sz="1200">
                <a:solidFill>
                  <a:srgbClr val="FFFFFF"/>
                </a:solidFill>
              </a:rPr>
              <a:pPr defTabSz="914400"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1274175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fld id="{EFFF46DD-CD61-4019-8585-B0118926AD13}" type="slidenum">
              <a:rPr lang="en-US" sz="1200">
                <a:solidFill>
                  <a:srgbClr val="FFFFFF"/>
                </a:solidFill>
              </a:rPr>
              <a:pPr defTabSz="914400"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24740034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fld id="{EFFF46DD-CD61-4019-8585-B0118926AD13}" type="slidenum">
              <a:rPr lang="en-US" sz="1200">
                <a:solidFill>
                  <a:srgbClr val="FFFFFF"/>
                </a:solidFill>
              </a:rPr>
              <a:pPr defTabSz="914400"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26373397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82F79B-26AF-4CE8-9FDA-EAA1F5C42736}" type="slidenum">
              <a:rPr lang="en-US"/>
              <a:pPr>
                <a:defRPr/>
              </a:pPr>
              <a:t>‹#›</a:t>
            </a:fld>
            <a:endParaRPr lang="en-US"/>
          </a:p>
        </p:txBody>
      </p:sp>
    </p:spTree>
    <p:extLst>
      <p:ext uri="{BB962C8B-B14F-4D97-AF65-F5344CB8AC3E}">
        <p14:creationId xmlns:p14="http://schemas.microsoft.com/office/powerpoint/2010/main" val="35716743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a:defRPr/>
            </a:pPr>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400">
              <a:defRPr/>
            </a:pPr>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400">
              <a:defRPr/>
            </a:pPr>
            <a:fld id="{2BBDA268-4DB5-415E-8EB6-3D9F4E05B940}" type="slidenum">
              <a:rPr lang="en-US">
                <a:solidFill>
                  <a:srgbClr val="FFC000"/>
                </a:solidFill>
              </a:rPr>
              <a:pPr defTabSz="914400">
                <a:defRPr/>
              </a:pPr>
              <a:t>‹#›</a:t>
            </a:fld>
            <a:endParaRPr lang="en-US" dirty="0">
              <a:solidFill>
                <a:srgbClr val="FFC000"/>
              </a:solidFill>
            </a:endParaRPr>
          </a:p>
        </p:txBody>
      </p:sp>
    </p:spTree>
    <p:extLst>
      <p:ext uri="{BB962C8B-B14F-4D97-AF65-F5344CB8AC3E}">
        <p14:creationId xmlns:p14="http://schemas.microsoft.com/office/powerpoint/2010/main" val="3836841792"/>
      </p:ext>
    </p:extLst>
  </p:cSld>
  <p:clrMapOvr>
    <a:masterClrMapping/>
  </p:clrMapOvr>
  <p:transition xmlns:p14="http://schemas.microsoft.com/office/powerpoint/2010/main" spd="med">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0"/>
            <a:ext cx="83058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a:defRPr/>
            </a:pPr>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400">
              <a:defRPr/>
            </a:pPr>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400">
              <a:defRPr/>
            </a:pPr>
            <a:fld id="{3C127C97-D443-48CC-894C-B4E4FA3B03CC}" type="slidenum">
              <a:rPr lang="en-US">
                <a:solidFill>
                  <a:srgbClr val="FFC000"/>
                </a:solidFill>
              </a:rPr>
              <a:pPr defTabSz="914400">
                <a:defRPr/>
              </a:pPr>
              <a:t>‹#›</a:t>
            </a:fld>
            <a:endParaRPr lang="en-US" dirty="0">
              <a:solidFill>
                <a:srgbClr val="FFC000"/>
              </a:solidFill>
            </a:endParaRPr>
          </a:p>
        </p:txBody>
      </p:sp>
    </p:spTree>
    <p:extLst>
      <p:ext uri="{BB962C8B-B14F-4D97-AF65-F5344CB8AC3E}">
        <p14:creationId xmlns:p14="http://schemas.microsoft.com/office/powerpoint/2010/main" val="745089158"/>
      </p:ext>
    </p:extLst>
  </p:cSld>
  <p:clrMapOvr>
    <a:masterClrMapping/>
  </p:clrMapOvr>
  <p:transition xmlns:p14="http://schemas.microsoft.com/office/powerpoint/2010/main" spd="med">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a:defRPr/>
            </a:pPr>
            <a:endParaRPr lang="en-US" dirty="0">
              <a:solidFill>
                <a:srgbClr val="FFC000"/>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400">
              <a:defRPr/>
            </a:pPr>
            <a:endParaRPr lang="en-US" dirty="0">
              <a:solidFill>
                <a:srgbClr val="FFC000"/>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400">
              <a:defRPr/>
            </a:pPr>
            <a:fld id="{FA4762D8-8611-4BFA-BBF3-DE3B8DFD9138}" type="slidenum">
              <a:rPr lang="en-US">
                <a:solidFill>
                  <a:srgbClr val="FFC000"/>
                </a:solidFill>
              </a:rPr>
              <a:pPr defTabSz="914400">
                <a:defRPr/>
              </a:pPr>
              <a:t>‹#›</a:t>
            </a:fld>
            <a:endParaRPr lang="en-US" dirty="0">
              <a:solidFill>
                <a:srgbClr val="FFC000"/>
              </a:solidFill>
            </a:endParaRPr>
          </a:p>
        </p:txBody>
      </p:sp>
    </p:spTree>
    <p:extLst>
      <p:ext uri="{BB962C8B-B14F-4D97-AF65-F5344CB8AC3E}">
        <p14:creationId xmlns:p14="http://schemas.microsoft.com/office/powerpoint/2010/main" val="3595395002"/>
      </p:ext>
    </p:extLst>
  </p:cSld>
  <p:clrMapOvr>
    <a:masterClrMapping/>
  </p:clrMapOvr>
  <p:transition xmlns:p14="http://schemas.microsoft.com/office/powerpoint/2010/main" spd="med">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024813" y="6154738"/>
            <a:ext cx="792162" cy="369887"/>
          </a:xfrm>
          <a:prstGeom prst="rect">
            <a:avLst/>
          </a:prstGeom>
          <a:noFill/>
          <a:ln>
            <a:noFill/>
          </a:ln>
          <a:extLst/>
        </p:spPr>
        <p:txBody>
          <a:bodyPr>
            <a:spAutoFit/>
          </a:bodyPr>
          <a:lstStyle>
            <a:lvl1pPr>
              <a:defRPr sz="4800">
                <a:solidFill>
                  <a:schemeClr val="bg1"/>
                </a:solidFill>
                <a:latin typeface="Arial Narrow" pitchFamily="34" charset="0"/>
              </a:defRPr>
            </a:lvl1pPr>
            <a:lvl2pPr marL="742950" indent="-285750">
              <a:defRPr sz="4800">
                <a:solidFill>
                  <a:schemeClr val="bg1"/>
                </a:solidFill>
                <a:latin typeface="Arial Narrow" pitchFamily="34" charset="0"/>
              </a:defRPr>
            </a:lvl2pPr>
            <a:lvl3pPr marL="1143000" indent="-228600">
              <a:defRPr sz="4800">
                <a:solidFill>
                  <a:schemeClr val="bg1"/>
                </a:solidFill>
                <a:latin typeface="Arial Narrow" pitchFamily="34" charset="0"/>
              </a:defRPr>
            </a:lvl3pPr>
            <a:lvl4pPr marL="1600200" indent="-228600">
              <a:defRPr sz="4800">
                <a:solidFill>
                  <a:schemeClr val="bg1"/>
                </a:solidFill>
                <a:latin typeface="Arial Narrow" pitchFamily="34" charset="0"/>
              </a:defRPr>
            </a:lvl4pPr>
            <a:lvl5pPr marL="2057400" indent="-228600">
              <a:defRPr sz="4800">
                <a:solidFill>
                  <a:schemeClr val="bg1"/>
                </a:solidFill>
                <a:latin typeface="Arial Narrow" pitchFamily="34" charset="0"/>
              </a:defRPr>
            </a:lvl5pPr>
            <a:lvl6pPr marL="2514600" indent="-228600" eaLnBrk="0" fontAlgn="base" hangingPunct="0">
              <a:lnSpc>
                <a:spcPct val="110000"/>
              </a:lnSpc>
              <a:spcBef>
                <a:spcPct val="20000"/>
              </a:spcBef>
              <a:spcAft>
                <a:spcPct val="0"/>
              </a:spcAft>
              <a:buChar char="•"/>
              <a:defRPr sz="4800">
                <a:solidFill>
                  <a:schemeClr val="bg1"/>
                </a:solidFill>
                <a:latin typeface="Arial Narrow" pitchFamily="34" charset="0"/>
              </a:defRPr>
            </a:lvl6pPr>
            <a:lvl7pPr marL="2971800" indent="-228600" eaLnBrk="0" fontAlgn="base" hangingPunct="0">
              <a:lnSpc>
                <a:spcPct val="110000"/>
              </a:lnSpc>
              <a:spcBef>
                <a:spcPct val="20000"/>
              </a:spcBef>
              <a:spcAft>
                <a:spcPct val="0"/>
              </a:spcAft>
              <a:buChar char="•"/>
              <a:defRPr sz="4800">
                <a:solidFill>
                  <a:schemeClr val="bg1"/>
                </a:solidFill>
                <a:latin typeface="Arial Narrow" pitchFamily="34" charset="0"/>
              </a:defRPr>
            </a:lvl7pPr>
            <a:lvl8pPr marL="3429000" indent="-228600" eaLnBrk="0" fontAlgn="base" hangingPunct="0">
              <a:lnSpc>
                <a:spcPct val="110000"/>
              </a:lnSpc>
              <a:spcBef>
                <a:spcPct val="20000"/>
              </a:spcBef>
              <a:spcAft>
                <a:spcPct val="0"/>
              </a:spcAft>
              <a:buChar char="•"/>
              <a:defRPr sz="4800">
                <a:solidFill>
                  <a:schemeClr val="bg1"/>
                </a:solidFill>
                <a:latin typeface="Arial Narrow" pitchFamily="34" charset="0"/>
              </a:defRPr>
            </a:lvl8pPr>
            <a:lvl9pPr marL="3886200" indent="-228600" eaLnBrk="0" fontAlgn="base" hangingPunct="0">
              <a:lnSpc>
                <a:spcPct val="110000"/>
              </a:lnSpc>
              <a:spcBef>
                <a:spcPct val="20000"/>
              </a:spcBef>
              <a:spcAft>
                <a:spcPct val="0"/>
              </a:spcAft>
              <a:buChar char="•"/>
              <a:defRPr sz="4800">
                <a:solidFill>
                  <a:schemeClr val="bg1"/>
                </a:solidFill>
                <a:latin typeface="Arial Narrow" pitchFamily="34" charset="0"/>
              </a:defRPr>
            </a:lvl9pPr>
          </a:lstStyle>
          <a:p>
            <a:pPr defTabSz="914400">
              <a:defRPr/>
            </a:pPr>
            <a:fld id="{227A43D8-A54C-4E3D-ABE2-56F8E9B56780}" type="slidenum">
              <a:rPr lang="en-US" sz="1800" smtClean="0">
                <a:solidFill>
                  <a:srgbClr val="0F56DC"/>
                </a:solidFill>
              </a:rPr>
              <a:pPr defTabSz="914400">
                <a:defRPr/>
              </a:pPr>
              <a:t>‹#›</a:t>
            </a:fld>
            <a:endParaRPr lang="en-US" sz="1800" dirty="0" smtClean="0">
              <a:solidFill>
                <a:srgbClr val="0F56DC"/>
              </a:solidFill>
            </a:endParaRPr>
          </a:p>
        </p:txBody>
      </p:sp>
      <p:sp>
        <p:nvSpPr>
          <p:cNvPr id="2" name="Title 1"/>
          <p:cNvSpPr>
            <a:spLocks noGrp="1"/>
          </p:cNvSpPr>
          <p:nvPr>
            <p:ph type="title"/>
          </p:nvPr>
        </p:nvSpPr>
        <p:spPr>
          <a:xfrm>
            <a:off x="685800" y="620713"/>
            <a:ext cx="7905750" cy="549275"/>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931863" y="1763713"/>
            <a:ext cx="7793037" cy="41148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383139015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23459237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4859245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27157601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34460838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24904030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195749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4"/>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700DF2-1BC1-45ED-9AAE-55424F263ADD}" type="slidenum">
              <a:rPr lang="en-US"/>
              <a:pPr>
                <a:defRPr/>
              </a:pPr>
              <a:t>‹#›</a:t>
            </a:fld>
            <a:endParaRPr lang="en-US"/>
          </a:p>
        </p:txBody>
      </p:sp>
    </p:spTree>
    <p:extLst>
      <p:ext uri="{BB962C8B-B14F-4D97-AF65-F5344CB8AC3E}">
        <p14:creationId xmlns:p14="http://schemas.microsoft.com/office/powerpoint/2010/main" val="13722273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34408779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40603894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25955683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801147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20099047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11813676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4"/>
            <a:ext cx="8229600" cy="4525963"/>
          </a:xfrm>
        </p:spPr>
        <p:txBody>
          <a:bodyPr/>
          <a:lstStyle/>
          <a:p>
            <a:pPr lvl="0"/>
            <a:r>
              <a:rPr lang="en-US" noProof="0" smtClean="0"/>
              <a:t>Click icon to add chart</a:t>
            </a:r>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34380439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1412891339"/>
      </p:ext>
    </p:extLst>
  </p:cSld>
  <p:clrMapOvr>
    <a:masterClrMapping/>
  </p:clrMapOvr>
  <p:transition xmlns:p14="http://schemas.microsoft.com/office/powerpoint/2010/mai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2345923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485924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492053009"/>
      </p:ext>
    </p:extLst>
  </p:cSld>
  <p:clrMapOvr>
    <a:masterClrMapping/>
  </p:clrMapOvr>
  <p:transition xmlns:p14="http://schemas.microsoft.com/office/powerpoint/2010/mai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27157601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34460838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24904030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19574921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34408779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40603894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25955683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801147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20099047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118136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BCF96BDA-C03B-4E2F-8C8F-922D7192F4FB}" type="slidenum">
              <a:rPr lang="en-US"/>
              <a:pPr>
                <a:defRPr/>
              </a:pPr>
              <a:t>‹#›</a:t>
            </a:fld>
            <a:endParaRPr lang="en-US"/>
          </a:p>
        </p:txBody>
      </p:sp>
    </p:spTree>
    <p:extLst>
      <p:ext uri="{BB962C8B-B14F-4D97-AF65-F5344CB8AC3E}">
        <p14:creationId xmlns:p14="http://schemas.microsoft.com/office/powerpoint/2010/main" val="23354619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4"/>
            <a:ext cx="8229600" cy="4525963"/>
          </a:xfrm>
        </p:spPr>
        <p:txBody>
          <a:bodyPr/>
          <a:lstStyle/>
          <a:p>
            <a:pPr lvl="0"/>
            <a:r>
              <a:rPr lang="en-US" noProof="0" smtClean="0"/>
              <a:t>Click icon to add chart</a:t>
            </a:r>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latin typeface="Arial"/>
              </a:rPr>
              <a:pPr/>
              <a:t>‹#›</a:t>
            </a:fld>
            <a:endParaRPr lang="en-US">
              <a:latin typeface="Arial"/>
            </a:endParaRPr>
          </a:p>
        </p:txBody>
      </p:sp>
    </p:spTree>
    <p:extLst>
      <p:ext uri="{BB962C8B-B14F-4D97-AF65-F5344CB8AC3E}">
        <p14:creationId xmlns:p14="http://schemas.microsoft.com/office/powerpoint/2010/main" val="34380439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1412891339"/>
      </p:ext>
    </p:extLst>
  </p:cSld>
  <p:clrMapOvr>
    <a:masterClrMapping/>
  </p:clrMapOvr>
  <p:transition xmlns:p14="http://schemas.microsoft.com/office/powerpoint/2010/mai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13030720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39024800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36848051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5255350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344697027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17943199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55340989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1186288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19DFEFB6-D2BB-44B8-A64E-60CD9423DB11}" type="slidenum">
              <a:rPr lang="en-US"/>
              <a:pPr>
                <a:defRPr/>
              </a:pPr>
              <a:t>‹#›</a:t>
            </a:fld>
            <a:endParaRPr lang="en-US"/>
          </a:p>
        </p:txBody>
      </p:sp>
    </p:spTree>
    <p:extLst>
      <p:ext uri="{BB962C8B-B14F-4D97-AF65-F5344CB8AC3E}">
        <p14:creationId xmlns:p14="http://schemas.microsoft.com/office/powerpoint/2010/main" val="34784343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106812217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39221675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13515415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1934181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4"/>
            <a:ext cx="8229600" cy="4525963"/>
          </a:xfrm>
        </p:spPr>
        <p:txBody>
          <a:bodyPr/>
          <a:lstStyle/>
          <a:p>
            <a:pPr lvl="0"/>
            <a:r>
              <a:rPr lang="en-US" noProof="0" smtClean="0"/>
              <a:t>Click icon to add chart</a:t>
            </a:r>
          </a:p>
        </p:txBody>
      </p:sp>
      <p:sp>
        <p:nvSpPr>
          <p:cNvPr id="4" name="Rectangle 4"/>
          <p:cNvSpPr>
            <a:spLocks noGrp="1" noChangeArrowheads="1"/>
          </p:cNvSpPr>
          <p:nvPr>
            <p:ph type="dt" sz="half" idx="10"/>
          </p:nvPr>
        </p:nvSpPr>
        <p:spPr>
          <a:ln/>
        </p:spPr>
        <p:txBody>
          <a:bodyPr/>
          <a:lstStyle>
            <a:lvl1pPr>
              <a:defRPr/>
            </a:lvl1pPr>
          </a:lstStyle>
          <a:p>
            <a:fld id="{C7F0037D-BE50-4E08-9CB7-72388EDD06A2}" type="datetimeFigureOut">
              <a:rPr lang="en-US" smtClean="0"/>
              <a:pPr/>
              <a:t>11/18/15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CACE29-D0C6-4032-8E05-A16AAC6F2273}" type="slidenum">
              <a:rPr lang="en-US" smtClean="0"/>
              <a:pPr/>
              <a:t>‹#›</a:t>
            </a:fld>
            <a:endParaRPr lang="en-US"/>
          </a:p>
        </p:txBody>
      </p:sp>
    </p:spTree>
    <p:extLst>
      <p:ext uri="{BB962C8B-B14F-4D97-AF65-F5344CB8AC3E}">
        <p14:creationId xmlns:p14="http://schemas.microsoft.com/office/powerpoint/2010/main" val="19021612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5"/>
          <p:cNvSpPr>
            <a:spLocks noGrp="1"/>
          </p:cNvSpPr>
          <p:nvPr>
            <p:ph type="body" sz="quarter" idx="11"/>
          </p:nvPr>
        </p:nvSpPr>
        <p:spPr>
          <a:xfrm>
            <a:off x="1828800" y="6263640"/>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18288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4234536014"/>
      </p:ext>
    </p:extLst>
  </p:cSld>
  <p:clrMapOvr>
    <a:masterClrMapping/>
  </p:clrMapOvr>
  <p:transition xmlns:p14="http://schemas.microsoft.com/office/powerpoint/2010/mai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262244165"/>
      </p:ext>
    </p:extLst>
  </p:cSld>
  <p:clrMapOvr>
    <a:masterClrMapping/>
  </p:clrMapOvr>
  <p:transition xmlns:p14="http://schemas.microsoft.com/office/powerpoint/2010/mai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asic Content_2 Columns">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bg2"/>
                </a:solidFill>
              </a:defRPr>
            </a:lvl1pPr>
          </a:lstStyle>
          <a:p>
            <a:pPr lvl="0"/>
            <a:r>
              <a:rPr lang="en-US" smtClean="0"/>
              <a:t>Click to edit Master text styles</a:t>
            </a:r>
          </a:p>
        </p:txBody>
      </p:sp>
      <p:sp>
        <p:nvSpPr>
          <p:cNvPr id="5" name="Content Placeholder 2"/>
          <p:cNvSpPr>
            <a:spLocks noGrp="1"/>
          </p:cNvSpPr>
          <p:nvPr>
            <p:ph idx="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800600" y="1606064"/>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076846434"/>
      </p:ext>
    </p:extLst>
  </p:cSld>
  <p:clrMapOvr>
    <a:masterClrMapping/>
  </p:clrMapOvr>
  <p:transition xmlns:p14="http://schemas.microsoft.com/office/powerpoint/2010/mai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428467911"/>
      </p:ext>
    </p:extLst>
  </p:cSld>
  <p:clrMapOvr>
    <a:masterClrMapping/>
  </p:clrMapOvr>
  <p:transition xmlns:p14="http://schemas.microsoft.com/office/powerpoint/2010/mai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ata Slide_2 Colum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5" name="Content Placeholder 2"/>
          <p:cNvSpPr>
            <a:spLocks noGrp="1"/>
          </p:cNvSpPr>
          <p:nvPr>
            <p:ph idx="11"/>
          </p:nvPr>
        </p:nvSpPr>
        <p:spPr>
          <a:xfrm>
            <a:off x="4800600" y="1600200"/>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1262595"/>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0403AEB6-378A-4424-8887-60C806C8B78A}" type="slidenum">
              <a:rPr lang="en-US"/>
              <a:pPr>
                <a:defRPr/>
              </a:pPr>
              <a:t>‹#›</a:t>
            </a:fld>
            <a:endParaRPr lang="en-US"/>
          </a:p>
        </p:txBody>
      </p:sp>
    </p:spTree>
    <p:extLst>
      <p:ext uri="{BB962C8B-B14F-4D97-AF65-F5344CB8AC3E}">
        <p14:creationId xmlns:p14="http://schemas.microsoft.com/office/powerpoint/2010/main" val="1305865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26441294"/>
      </p:ext>
    </p:extLst>
  </p:cSld>
  <p:clrMapOvr>
    <a:masterClrMapping/>
  </p:clrMapOvr>
  <p:transition xmlns:p14="http://schemas.microsoft.com/office/powerpoint/2010/mai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3195442"/>
      </p:ext>
    </p:extLst>
  </p:cSld>
  <p:clrMapOvr>
    <a:masterClrMapping/>
  </p:clrMapOvr>
  <p:transition xmlns:p14="http://schemas.microsoft.com/office/powerpoint/2010/mai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720072994"/>
      </p:ext>
    </p:extLst>
  </p:cSld>
  <p:clrMapOvr>
    <a:masterClrMapping/>
  </p:clrMapOvr>
  <p:transition xmlns:p14="http://schemas.microsoft.com/office/powerpoint/2010/mai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F56DC"/>
                </a:solidFill>
                <a:latin typeface="Myriad Web Pro" charset="0"/>
                <a:ea typeface="ＭＳ Ｐゴシック" pitchFamily="34" charset="-128"/>
                <a:cs typeface="Arial" pitchFamily="34" charset="0"/>
              </a:defRPr>
            </a:lvl1pPr>
          </a:lstStyle>
          <a:p>
            <a:pPr fontAlgn="base">
              <a:spcBef>
                <a:spcPct val="0"/>
              </a:spcBef>
              <a:spcAft>
                <a:spcPct val="0"/>
              </a:spcAft>
              <a:defRPr/>
            </a:pPr>
            <a:fld id="{985A59AB-D4B0-4269-AF13-9DB4345A3447}" type="datetime1">
              <a:rPr lang="en-US"/>
              <a:pPr fontAlgn="base">
                <a:spcBef>
                  <a:spcPct val="0"/>
                </a:spcBef>
                <a:spcAft>
                  <a:spcPct val="0"/>
                </a:spcAft>
                <a:defRPr/>
              </a:pPr>
              <a:t>11/18/15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srgbClr val="0F56DC"/>
                </a:solidFill>
                <a:latin typeface="+mn-lt"/>
                <a:ea typeface="+mn-ea"/>
                <a:cs typeface="+mn-cs"/>
              </a:defRPr>
            </a:lvl1pPr>
          </a:lstStyle>
          <a:p>
            <a:pPr>
              <a:defRPr/>
            </a:pPr>
            <a:endParaRPr lang="en-US">
              <a:latin typeface="Myriad Web Pro"/>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F56DC"/>
                </a:solidFill>
                <a:latin typeface="Myriad Web Pro" charset="0"/>
                <a:ea typeface="ＭＳ Ｐゴシック" pitchFamily="34" charset="-128"/>
                <a:cs typeface="Arial" pitchFamily="34" charset="0"/>
              </a:defRPr>
            </a:lvl1pPr>
          </a:lstStyle>
          <a:p>
            <a:pPr fontAlgn="base">
              <a:spcBef>
                <a:spcPct val="0"/>
              </a:spcBef>
              <a:spcAft>
                <a:spcPct val="0"/>
              </a:spcAft>
              <a:defRPr/>
            </a:pPr>
            <a:fld id="{C25E76EF-CE5A-4A47-9DEB-0FA43D52ACD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36332760"/>
      </p:ext>
    </p:extLst>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defTabSz="457200">
              <a:defRPr smtClean="0"/>
            </a:lvl1pPr>
          </a:lstStyle>
          <a:p>
            <a:pPr>
              <a:defRPr/>
            </a:pPr>
            <a:fld id="{630719D3-C37A-E041-819A-F1A50034707A}" type="datetimeFigureOut">
              <a:rPr lang="en-US"/>
              <a:pPr>
                <a:defRPr/>
              </a:pPr>
              <a:t>11/18/15</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smtClean="0"/>
            </a:lvl1pPr>
          </a:lstStyle>
          <a:p>
            <a:pPr>
              <a:defRPr/>
            </a:pPr>
            <a:fld id="{2AD5664A-5F18-BD48-BA7E-96FBB93F6A40}"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8413599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smtClean="0"/>
            </a:lvl1pPr>
          </a:lstStyle>
          <a:p>
            <a:pPr>
              <a:defRPr/>
            </a:pPr>
            <a:fld id="{55066580-8ECD-614A-80C4-D40A23249473}" type="datetimeFigureOut">
              <a:rPr lang="en-US"/>
              <a:pPr>
                <a:defRPr/>
              </a:pPr>
              <a:t>11/18/15</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smtClean="0"/>
            </a:lvl1pPr>
          </a:lstStyle>
          <a:p>
            <a:pPr>
              <a:defRPr/>
            </a:pPr>
            <a:fld id="{9873C881-25E2-814B-9EFE-22FC8C310A9A}"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23937827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smtClean="0"/>
            </a:lvl1pPr>
          </a:lstStyle>
          <a:p>
            <a:pPr>
              <a:defRPr/>
            </a:pPr>
            <a:fld id="{80237C09-D484-E440-8A0B-500FA77A21A0}" type="datetimeFigureOut">
              <a:rPr lang="en-US"/>
              <a:pPr>
                <a:defRPr/>
              </a:pPr>
              <a:t>11/18/15</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smtClean="0"/>
            </a:lvl1pPr>
          </a:lstStyle>
          <a:p>
            <a:pPr>
              <a:defRPr/>
            </a:pPr>
            <a:fld id="{D6F0CD3E-84F2-0945-A104-B95889520C2E}"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176812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a:defRPr smtClean="0"/>
            </a:lvl1pPr>
          </a:lstStyle>
          <a:p>
            <a:pPr>
              <a:defRPr/>
            </a:pPr>
            <a:fld id="{93BB5BFB-E7A3-A74D-B225-DBEF129B5C50}" type="datetimeFigureOut">
              <a:rPr lang="en-US"/>
              <a:pPr>
                <a:defRPr/>
              </a:pPr>
              <a:t>11/18/15</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smtClean="0"/>
            </a:lvl1pPr>
          </a:lstStyle>
          <a:p>
            <a:pPr>
              <a:defRPr/>
            </a:pPr>
            <a:fld id="{E4A455DD-9E61-A445-8C62-64C2D0A20FA3}"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36140847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a:defRPr smtClean="0"/>
            </a:lvl1pPr>
          </a:lstStyle>
          <a:p>
            <a:pPr>
              <a:defRPr/>
            </a:pPr>
            <a:fld id="{B95E71D1-C2F3-F143-9C5D-85A8E53D0FEB}" type="datetimeFigureOut">
              <a:rPr lang="en-US"/>
              <a:pPr>
                <a:defRPr/>
              </a:pPr>
              <a:t>11/18/15</a:t>
            </a:fld>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smtClean="0"/>
            </a:lvl1pPr>
          </a:lstStyle>
          <a:p>
            <a:pPr>
              <a:defRPr/>
            </a:pPr>
            <a:fld id="{4EB6A7DC-17D4-B947-BED6-DBA78447D594}"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68078776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a:defRPr smtClean="0"/>
            </a:lvl1pPr>
          </a:lstStyle>
          <a:p>
            <a:pPr>
              <a:defRPr/>
            </a:pPr>
            <a:fld id="{93B2DB93-1357-D54D-A64B-8EF59721F6B9}" type="datetimeFigureOut">
              <a:rPr lang="en-US"/>
              <a:pPr>
                <a:defRPr/>
              </a:pPr>
              <a:t>11/18/15</a:t>
            </a:fld>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smtClean="0"/>
            </a:lvl1pPr>
          </a:lstStyle>
          <a:p>
            <a:pPr>
              <a:defRPr/>
            </a:pPr>
            <a:fld id="{C8CC8BDD-B6E0-824C-9DF8-97F2EA46AADB}"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2836013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91A182D1-FFA8-4D41-ACD3-8F9A1A8ACAAC}" type="slidenum">
              <a:rPr lang="en-US"/>
              <a:pPr>
                <a:defRPr/>
              </a:pPr>
              <a:t>‹#›</a:t>
            </a:fld>
            <a:endParaRPr lang="en-US"/>
          </a:p>
        </p:txBody>
      </p:sp>
    </p:spTree>
    <p:extLst>
      <p:ext uri="{BB962C8B-B14F-4D97-AF65-F5344CB8AC3E}">
        <p14:creationId xmlns:p14="http://schemas.microsoft.com/office/powerpoint/2010/main" val="3935222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smtClean="0"/>
            </a:lvl1pPr>
          </a:lstStyle>
          <a:p>
            <a:pPr>
              <a:defRPr/>
            </a:pPr>
            <a:fld id="{C1351542-ED46-5740-8983-1E7570A5BAC6}" type="datetimeFigureOut">
              <a:rPr lang="en-US"/>
              <a:pPr>
                <a:defRPr/>
              </a:pPr>
              <a:t>11/18/15</a:t>
            </a:fld>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smtClean="0"/>
            </a:lvl1pPr>
          </a:lstStyle>
          <a:p>
            <a:pPr>
              <a:defRPr/>
            </a:pPr>
            <a:fld id="{E1AE9E19-B207-1543-B714-2C385636E30A}"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87314534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smtClean="0"/>
            </a:lvl1pPr>
          </a:lstStyle>
          <a:p>
            <a:pPr>
              <a:defRPr/>
            </a:pPr>
            <a:fld id="{A63E87EA-0BD7-8B48-8607-77C625DAFD5E}" type="datetimeFigureOut">
              <a:rPr lang="en-US"/>
              <a:pPr>
                <a:defRPr/>
              </a:pPr>
              <a:t>11/18/15</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smtClean="0"/>
            </a:lvl1pPr>
          </a:lstStyle>
          <a:p>
            <a:pPr>
              <a:defRPr/>
            </a:pPr>
            <a:fld id="{C3C18448-9BEB-B847-8766-6BEADEE9459A}"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137644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smtClean="0"/>
            </a:lvl1pPr>
          </a:lstStyle>
          <a:p>
            <a:pPr>
              <a:defRPr/>
            </a:pPr>
            <a:fld id="{84CBA63A-A220-6442-B314-C74FF4157C69}" type="datetimeFigureOut">
              <a:rPr lang="en-US"/>
              <a:pPr>
                <a:defRPr/>
              </a:pPr>
              <a:t>11/18/15</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smtClean="0"/>
            </a:lvl1pPr>
          </a:lstStyle>
          <a:p>
            <a:pPr>
              <a:defRPr/>
            </a:pPr>
            <a:fld id="{AC6D5564-E8E4-644B-9F95-C22DB95500AF}"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24867066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smtClean="0"/>
            </a:lvl1pPr>
          </a:lstStyle>
          <a:p>
            <a:pPr>
              <a:defRPr/>
            </a:pPr>
            <a:fld id="{73FF4F51-5BAA-3442-8ABF-24B379B5B777}" type="datetimeFigureOut">
              <a:rPr lang="en-US"/>
              <a:pPr>
                <a:defRPr/>
              </a:pPr>
              <a:t>11/18/15</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smtClean="0"/>
            </a:lvl1pPr>
          </a:lstStyle>
          <a:p>
            <a:pPr>
              <a:defRPr/>
            </a:pPr>
            <a:fld id="{D50C77BA-5690-EB45-8F2F-B0DEC2FD6B0C}"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9227439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smtClean="0"/>
            </a:lvl1pPr>
          </a:lstStyle>
          <a:p>
            <a:pPr>
              <a:defRPr/>
            </a:pPr>
            <a:fld id="{669B21E1-4CFC-7B4D-92AF-DE111897577A}" type="datetimeFigureOut">
              <a:rPr lang="en-US"/>
              <a:pPr>
                <a:defRPr/>
              </a:pPr>
              <a:t>11/18/15</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smtClean="0"/>
            </a:lvl1pPr>
          </a:lstStyle>
          <a:p>
            <a:pPr>
              <a:defRPr/>
            </a:pPr>
            <a:fld id="{FE0C69D5-A59D-414D-8143-27C64CA992D7}"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6567255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defTabSz="457200">
              <a:defRPr smtClean="0"/>
            </a:lvl1pPr>
          </a:lstStyle>
          <a:p>
            <a:pPr>
              <a:defRPr/>
            </a:pPr>
            <a:fld id="{6D095164-EED0-C649-B51A-4F0BE5B7EA13}" type="datetimeFigureOut">
              <a:rPr lang="en-US"/>
              <a:pPr>
                <a:defRPr/>
              </a:pPr>
              <a:t>11/18/15</a:t>
            </a:fld>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smtClean="0"/>
            </a:lvl1pPr>
          </a:lstStyle>
          <a:p>
            <a:pPr>
              <a:defRPr/>
            </a:pPr>
            <a:fld id="{76731D17-CBA8-0A4D-9D40-9DD2F86EEF3D}"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33994439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4"/>
            <a:ext cx="8229600" cy="4525963"/>
          </a:xfrm>
        </p:spPr>
        <p:txBody>
          <a:bodyPr/>
          <a:lstStyle/>
          <a:p>
            <a:pPr lvl="0"/>
            <a:r>
              <a:rPr lang="en-US" noProof="0" smtClean="0"/>
              <a:t>Click icon to add chart</a:t>
            </a:r>
          </a:p>
        </p:txBody>
      </p:sp>
      <p:sp>
        <p:nvSpPr>
          <p:cNvPr id="4" name="Rectangle 4"/>
          <p:cNvSpPr>
            <a:spLocks noGrp="1" noChangeArrowheads="1"/>
          </p:cNvSpPr>
          <p:nvPr>
            <p:ph type="dt" sz="half" idx="10"/>
          </p:nvPr>
        </p:nvSpPr>
        <p:spPr/>
        <p:txBody>
          <a:bodyPr/>
          <a:lstStyle>
            <a:lvl1pPr defTabSz="457200">
              <a:defRPr smtClean="0"/>
            </a:lvl1pPr>
          </a:lstStyle>
          <a:p>
            <a:pPr>
              <a:defRPr/>
            </a:pPr>
            <a:fld id="{11A6B9C7-E6A3-9F4B-A39A-65DE782D9B9E}" type="datetimeFigureOut">
              <a:rPr lang="en-US"/>
              <a:pPr>
                <a:defRPr/>
              </a:pPr>
              <a:t>11/18/15</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smtClean="0"/>
            </a:lvl1pPr>
          </a:lstStyle>
          <a:p>
            <a:pPr>
              <a:defRPr/>
            </a:pPr>
            <a:fld id="{28098F01-CE16-A94A-98BD-1109C314AFC0}"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319303622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196253229"/>
      </p:ext>
    </p:extLst>
  </p:cSld>
  <p:clrMapOvr>
    <a:masterClrMapping/>
  </p:clrMapOvr>
  <p:transition xmlns:p14="http://schemas.microsoft.com/office/powerpoint/2010/main">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B60D237E-C125-445E-85DB-18431D730F45}" type="slidenum">
              <a:rPr lang="en-US"/>
              <a:pPr>
                <a:defRPr/>
              </a:pPr>
              <a:t>‹#›</a:t>
            </a:fld>
            <a:endParaRPr lang="en-US"/>
          </a:p>
        </p:txBody>
      </p:sp>
    </p:spTree>
    <p:extLst>
      <p:ext uri="{BB962C8B-B14F-4D97-AF65-F5344CB8AC3E}">
        <p14:creationId xmlns:p14="http://schemas.microsoft.com/office/powerpoint/2010/main" val="281776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D6ADA6-DDFE-4740-B349-841E7260B4EB}" type="slidenum">
              <a:rPr lang="en-US"/>
              <a:pPr>
                <a:defRPr/>
              </a:pPr>
              <a:t>‹#›</a:t>
            </a:fld>
            <a:endParaRPr lang="en-US"/>
          </a:p>
        </p:txBody>
      </p:sp>
    </p:spTree>
    <p:extLst>
      <p:ext uri="{BB962C8B-B14F-4D97-AF65-F5344CB8AC3E}">
        <p14:creationId xmlns:p14="http://schemas.microsoft.com/office/powerpoint/2010/main" val="2354332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A741461B-D23D-4196-9610-32FDAC7A9757}" type="slidenum">
              <a:rPr lang="en-US"/>
              <a:pPr>
                <a:defRPr/>
              </a:pPr>
              <a:t>‹#›</a:t>
            </a:fld>
            <a:endParaRPr lang="en-US"/>
          </a:p>
        </p:txBody>
      </p:sp>
    </p:spTree>
    <p:extLst>
      <p:ext uri="{BB962C8B-B14F-4D97-AF65-F5344CB8AC3E}">
        <p14:creationId xmlns:p14="http://schemas.microsoft.com/office/powerpoint/2010/main" val="2295580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097154BA-E9BE-46BB-A5A6-6AF4EABDFE1A}" type="slidenum">
              <a:rPr lang="en-US"/>
              <a:pPr>
                <a:defRPr/>
              </a:pPr>
              <a:t>‹#›</a:t>
            </a:fld>
            <a:endParaRPr lang="en-US"/>
          </a:p>
        </p:txBody>
      </p:sp>
    </p:spTree>
    <p:extLst>
      <p:ext uri="{BB962C8B-B14F-4D97-AF65-F5344CB8AC3E}">
        <p14:creationId xmlns:p14="http://schemas.microsoft.com/office/powerpoint/2010/main" val="883201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773086B6-858D-4682-B844-0287AA8EEC0F}" type="slidenum">
              <a:rPr lang="en-US"/>
              <a:pPr>
                <a:defRPr/>
              </a:pPr>
              <a:t>‹#›</a:t>
            </a:fld>
            <a:endParaRPr lang="en-US"/>
          </a:p>
        </p:txBody>
      </p:sp>
    </p:spTree>
    <p:extLst>
      <p:ext uri="{BB962C8B-B14F-4D97-AF65-F5344CB8AC3E}">
        <p14:creationId xmlns:p14="http://schemas.microsoft.com/office/powerpoint/2010/main" val="2342282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E260DEEB-3DC7-478F-93BE-9C68F7C4EB4E}" type="slidenum">
              <a:rPr lang="en-US"/>
              <a:pPr>
                <a:defRPr/>
              </a:pPr>
              <a:t>‹#›</a:t>
            </a:fld>
            <a:endParaRPr lang="en-US"/>
          </a:p>
        </p:txBody>
      </p:sp>
    </p:spTree>
    <p:extLst>
      <p:ext uri="{BB962C8B-B14F-4D97-AF65-F5344CB8AC3E}">
        <p14:creationId xmlns:p14="http://schemas.microsoft.com/office/powerpoint/2010/main" val="184369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B7B58868-9C2D-4B2D-9A66-0B5BD34111EB}" type="slidenum">
              <a:rPr lang="en-US"/>
              <a:pPr>
                <a:defRPr/>
              </a:pPr>
              <a:t>‹#›</a:t>
            </a:fld>
            <a:endParaRPr lang="en-US"/>
          </a:p>
        </p:txBody>
      </p:sp>
    </p:spTree>
    <p:extLst>
      <p:ext uri="{BB962C8B-B14F-4D97-AF65-F5344CB8AC3E}">
        <p14:creationId xmlns:p14="http://schemas.microsoft.com/office/powerpoint/2010/main" val="858343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22CED9E1-63A7-4EC2-A90C-0A5064150F75}" type="slidenum">
              <a:rPr lang="en-US"/>
              <a:pPr>
                <a:defRPr/>
              </a:pPr>
              <a:t>‹#›</a:t>
            </a:fld>
            <a:endParaRPr lang="en-US"/>
          </a:p>
        </p:txBody>
      </p:sp>
    </p:spTree>
    <p:extLst>
      <p:ext uri="{BB962C8B-B14F-4D97-AF65-F5344CB8AC3E}">
        <p14:creationId xmlns:p14="http://schemas.microsoft.com/office/powerpoint/2010/main" val="1009116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D6E0F343-AFD4-4A18-B448-F3CD8831FB39}" type="slidenum">
              <a:rPr lang="en-US"/>
              <a:pPr>
                <a:defRPr/>
              </a:pPr>
              <a:t>‹#›</a:t>
            </a:fld>
            <a:endParaRPr lang="en-US"/>
          </a:p>
        </p:txBody>
      </p:sp>
    </p:spTree>
    <p:extLst>
      <p:ext uri="{BB962C8B-B14F-4D97-AF65-F5344CB8AC3E}">
        <p14:creationId xmlns:p14="http://schemas.microsoft.com/office/powerpoint/2010/main" val="1054198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Century Gothic" pitchFamily="34" charset="0"/>
              </a:defRPr>
            </a:lvl1pPr>
          </a:lstStyle>
          <a:p>
            <a:pPr>
              <a:defRPr/>
            </a:pPr>
            <a:fld id="{46951979-D60D-417C-B54B-59E1565EB862}" type="slidenum">
              <a:rPr lang="en-US"/>
              <a:pPr>
                <a:defRPr/>
              </a:pPr>
              <a:t>‹#›</a:t>
            </a:fld>
            <a:endParaRPr lang="en-US"/>
          </a:p>
        </p:txBody>
      </p:sp>
    </p:spTree>
    <p:extLst>
      <p:ext uri="{BB962C8B-B14F-4D97-AF65-F5344CB8AC3E}">
        <p14:creationId xmlns:p14="http://schemas.microsoft.com/office/powerpoint/2010/main" val="406613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923267527"/>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D63086-5852-461E-BF9D-72690315AC18}" type="slidenum">
              <a:rPr lang="en-US"/>
              <a:pPr>
                <a:defRPr/>
              </a:pPr>
              <a:t>‹#›</a:t>
            </a:fld>
            <a:endParaRPr lang="en-US"/>
          </a:p>
        </p:txBody>
      </p:sp>
    </p:spTree>
    <p:extLst>
      <p:ext uri="{BB962C8B-B14F-4D97-AF65-F5344CB8AC3E}">
        <p14:creationId xmlns:p14="http://schemas.microsoft.com/office/powerpoint/2010/main" val="214628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6AAE6F-F8E7-4812-947A-CCD18487682A}" type="slidenum">
              <a:rPr lang="en-US"/>
              <a:pPr>
                <a:defRPr/>
              </a:pPr>
              <a:t>‹#›</a:t>
            </a:fld>
            <a:endParaRPr lang="en-US"/>
          </a:p>
        </p:txBody>
      </p:sp>
    </p:spTree>
    <p:extLst>
      <p:ext uri="{BB962C8B-B14F-4D97-AF65-F5344CB8AC3E}">
        <p14:creationId xmlns:p14="http://schemas.microsoft.com/office/powerpoint/2010/main" val="992237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44AB06-51BC-4036-8B99-B96222592664}" type="slidenum">
              <a:rPr lang="en-US"/>
              <a:pPr>
                <a:defRPr/>
              </a:pPr>
              <a:t>‹#›</a:t>
            </a:fld>
            <a:endParaRPr lang="en-US"/>
          </a:p>
        </p:txBody>
      </p:sp>
    </p:spTree>
    <p:extLst>
      <p:ext uri="{BB962C8B-B14F-4D97-AF65-F5344CB8AC3E}">
        <p14:creationId xmlns:p14="http://schemas.microsoft.com/office/powerpoint/2010/main" val="56838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C035C3-E53A-4DF0-9D8E-C3D7EAC49A48}" type="slidenum">
              <a:rPr lang="en-US"/>
              <a:pPr>
                <a:defRPr/>
              </a:pPr>
              <a:t>‹#›</a:t>
            </a:fld>
            <a:endParaRPr lang="en-US"/>
          </a:p>
        </p:txBody>
      </p:sp>
    </p:spTree>
    <p:extLst>
      <p:ext uri="{BB962C8B-B14F-4D97-AF65-F5344CB8AC3E}">
        <p14:creationId xmlns:p14="http://schemas.microsoft.com/office/powerpoint/2010/main" val="228121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8D0FAF-7C8C-4ACE-9C44-66774C37FC96}" type="slidenum">
              <a:rPr lang="en-US"/>
              <a:pPr>
                <a:defRPr/>
              </a:pPr>
              <a:t>‹#›</a:t>
            </a:fld>
            <a:endParaRPr lang="en-US"/>
          </a:p>
        </p:txBody>
      </p:sp>
    </p:spTree>
    <p:extLst>
      <p:ext uri="{BB962C8B-B14F-4D97-AF65-F5344CB8AC3E}">
        <p14:creationId xmlns:p14="http://schemas.microsoft.com/office/powerpoint/2010/main" val="4149750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6D0FCD-275B-44C8-9C15-AF8559C4390B}" type="slidenum">
              <a:rPr lang="en-US"/>
              <a:pPr>
                <a:defRPr/>
              </a:pPr>
              <a:t>‹#›</a:t>
            </a:fld>
            <a:endParaRPr lang="en-US"/>
          </a:p>
        </p:txBody>
      </p:sp>
    </p:spTree>
    <p:extLst>
      <p:ext uri="{BB962C8B-B14F-4D97-AF65-F5344CB8AC3E}">
        <p14:creationId xmlns:p14="http://schemas.microsoft.com/office/powerpoint/2010/main" val="2074949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874F4E-4A49-44E2-BF5D-912A369B8835}" type="slidenum">
              <a:rPr lang="en-US"/>
              <a:pPr>
                <a:defRPr/>
              </a:pPr>
              <a:t>‹#›</a:t>
            </a:fld>
            <a:endParaRPr lang="en-US"/>
          </a:p>
        </p:txBody>
      </p:sp>
    </p:spTree>
    <p:extLst>
      <p:ext uri="{BB962C8B-B14F-4D97-AF65-F5344CB8AC3E}">
        <p14:creationId xmlns:p14="http://schemas.microsoft.com/office/powerpoint/2010/main" val="2739776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C18E72-3EFC-4B9C-BFEC-4690F6861AA5}" type="slidenum">
              <a:rPr lang="en-US"/>
              <a:pPr>
                <a:defRPr/>
              </a:pPr>
              <a:t>‹#›</a:t>
            </a:fld>
            <a:endParaRPr lang="en-US"/>
          </a:p>
        </p:txBody>
      </p:sp>
    </p:spTree>
    <p:extLst>
      <p:ext uri="{BB962C8B-B14F-4D97-AF65-F5344CB8AC3E}">
        <p14:creationId xmlns:p14="http://schemas.microsoft.com/office/powerpoint/2010/main" val="3271573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7E908-CF4B-48D8-8CA3-BFCDC297196C}" type="slidenum">
              <a:rPr lang="en-US"/>
              <a:pPr>
                <a:defRPr/>
              </a:pPr>
              <a:t>‹#›</a:t>
            </a:fld>
            <a:endParaRPr lang="en-US"/>
          </a:p>
        </p:txBody>
      </p:sp>
    </p:spTree>
    <p:extLst>
      <p:ext uri="{BB962C8B-B14F-4D97-AF65-F5344CB8AC3E}">
        <p14:creationId xmlns:p14="http://schemas.microsoft.com/office/powerpoint/2010/main" val="3631856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484D45-FD1F-4D07-8480-DBEA1B2217C1}" type="slidenum">
              <a:rPr lang="en-US"/>
              <a:pPr>
                <a:defRPr/>
              </a:pPr>
              <a:t>‹#›</a:t>
            </a:fld>
            <a:endParaRPr lang="en-US"/>
          </a:p>
        </p:txBody>
      </p:sp>
    </p:spTree>
    <p:extLst>
      <p:ext uri="{BB962C8B-B14F-4D97-AF65-F5344CB8AC3E}">
        <p14:creationId xmlns:p14="http://schemas.microsoft.com/office/powerpoint/2010/main" val="2212940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4A1DD0-6223-4C48-B814-F51646706DCD}" type="slidenum">
              <a:rPr lang="en-US"/>
              <a:pPr>
                <a:defRPr/>
              </a:pPr>
              <a:t>‹#›</a:t>
            </a:fld>
            <a:endParaRPr lang="en-US"/>
          </a:p>
        </p:txBody>
      </p:sp>
    </p:spTree>
    <p:extLst>
      <p:ext uri="{BB962C8B-B14F-4D97-AF65-F5344CB8AC3E}">
        <p14:creationId xmlns:p14="http://schemas.microsoft.com/office/powerpoint/2010/main" val="100687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CC45CA-CF99-402B-AC8F-8C97020D5FA8}" type="slidenum">
              <a:rPr lang="en-US"/>
              <a:pPr>
                <a:defRPr/>
              </a:pPr>
              <a:t>‹#›</a:t>
            </a:fld>
            <a:endParaRPr lang="en-US"/>
          </a:p>
        </p:txBody>
      </p:sp>
    </p:spTree>
    <p:extLst>
      <p:ext uri="{BB962C8B-B14F-4D97-AF65-F5344CB8AC3E}">
        <p14:creationId xmlns:p14="http://schemas.microsoft.com/office/powerpoint/2010/main" val="3868042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72107-10BC-4F5F-B99C-0EA55DC25C50}" type="slidenum">
              <a:rPr lang="en-US"/>
              <a:pPr>
                <a:defRPr/>
              </a:pPr>
              <a:t>‹#›</a:t>
            </a:fld>
            <a:endParaRPr lang="en-US"/>
          </a:p>
        </p:txBody>
      </p:sp>
    </p:spTree>
    <p:extLst>
      <p:ext uri="{BB962C8B-B14F-4D97-AF65-F5344CB8AC3E}">
        <p14:creationId xmlns:p14="http://schemas.microsoft.com/office/powerpoint/2010/main" val="4248440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D2BDF9-8F47-4A2C-8EFB-A34928122080}" type="slidenum">
              <a:rPr lang="en-US"/>
              <a:pPr>
                <a:defRPr/>
              </a:pPr>
              <a:t>‹#›</a:t>
            </a:fld>
            <a:endParaRPr lang="en-US"/>
          </a:p>
        </p:txBody>
      </p:sp>
    </p:spTree>
    <p:extLst>
      <p:ext uri="{BB962C8B-B14F-4D97-AF65-F5344CB8AC3E}">
        <p14:creationId xmlns:p14="http://schemas.microsoft.com/office/powerpoint/2010/main" val="4153110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4"/>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2DA034-2DFF-45DC-AE5E-CABE04200868}" type="slidenum">
              <a:rPr lang="en-US"/>
              <a:pPr>
                <a:defRPr/>
              </a:pPr>
              <a:t>‹#›</a:t>
            </a:fld>
            <a:endParaRPr lang="en-US"/>
          </a:p>
        </p:txBody>
      </p:sp>
    </p:spTree>
    <p:extLst>
      <p:ext uri="{BB962C8B-B14F-4D97-AF65-F5344CB8AC3E}">
        <p14:creationId xmlns:p14="http://schemas.microsoft.com/office/powerpoint/2010/main" val="673197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331423040"/>
      </p:ext>
    </p:extLst>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C7797E9-E00B-46AC-A329-4D832A96AB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10696"/>
      </p:ext>
    </p:extLst>
  </p:cSld>
  <p:clrMapOvr>
    <a:masterClrMapping/>
  </p:clrMapOvr>
  <p:transition xmlns:p14="http://schemas.microsoft.com/office/powerpoint/2010/mai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sz="2000" b="1"/>
            </a:lvl1pPr>
          </a:lstStyle>
          <a:p>
            <a:pPr>
              <a:defRPr/>
            </a:pPr>
            <a:fld id="{AEC8BCD4-8A25-407C-827D-42751AD0F1D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0098936"/>
      </p:ext>
    </p:extLst>
  </p:cSld>
  <p:clrMapOvr>
    <a:masterClrMapping/>
  </p:clrMapOvr>
  <p:transition xmlns:p14="http://schemas.microsoft.com/office/powerpoint/2010/mai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9F9C17E-886C-4F28-A69C-B3B2B346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7836031"/>
      </p:ext>
    </p:extLst>
  </p:cSld>
  <p:clrMapOvr>
    <a:masterClrMapping/>
  </p:clrMapOvr>
  <p:transition xmlns:p14="http://schemas.microsoft.com/office/powerpoint/2010/mai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75C0C84-18D6-4580-9B35-8BD5C97580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8204411"/>
      </p:ext>
    </p:extLst>
  </p:cSld>
  <p:clrMapOvr>
    <a:masterClrMapping/>
  </p:clrMapOvr>
  <p:transition xmlns:p14="http://schemas.microsoft.com/office/powerpoint/2010/mai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F00CA64-5686-441F-9FAE-116A8CE078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2149665"/>
      </p:ext>
    </p:extLst>
  </p:cSld>
  <p:clrMapOvr>
    <a:masterClrMapping/>
  </p:clrMapOvr>
  <p:transition xmlns:p14="http://schemas.microsoft.com/office/powerpoint/2010/mai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94AAC7F-DA13-48B1-812F-455A102ABC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0953707"/>
      </p:ext>
    </p:extLst>
  </p:cSld>
  <p:clrMapOvr>
    <a:masterClrMapping/>
  </p:clrMapOvr>
  <p:transition xmlns:p14="http://schemas.microsoft.com/office/powerpoint/2010/mai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83EB393E-F00D-481E-9AD6-511846A28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4455637"/>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135AD3-3F5D-462E-8B39-F7DF09BA4F45}" type="slidenum">
              <a:rPr lang="en-US"/>
              <a:pPr>
                <a:defRPr/>
              </a:pPr>
              <a:t>‹#›</a:t>
            </a:fld>
            <a:endParaRPr lang="en-US"/>
          </a:p>
        </p:txBody>
      </p:sp>
    </p:spTree>
    <p:extLst>
      <p:ext uri="{BB962C8B-B14F-4D97-AF65-F5344CB8AC3E}">
        <p14:creationId xmlns:p14="http://schemas.microsoft.com/office/powerpoint/2010/main" val="2634241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B97EBD0-382F-4245-A84C-7058ACBE61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3914940"/>
      </p:ext>
    </p:extLst>
  </p:cSld>
  <p:clrMapOvr>
    <a:masterClrMapping/>
  </p:clrMapOvr>
  <p:transition xmlns:p14="http://schemas.microsoft.com/office/powerpoint/2010/mai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FCF48A4-1D4C-4AB0-8667-297278CE73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034737"/>
      </p:ext>
    </p:extLst>
  </p:cSld>
  <p:clrMapOvr>
    <a:masterClrMapping/>
  </p:clrMapOvr>
  <p:transition xmlns:p14="http://schemas.microsoft.com/office/powerpoint/2010/mai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2BA95D0-D2DE-4609-AF7D-BAB2F61ADA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3657137"/>
      </p:ext>
    </p:extLst>
  </p:cSld>
  <p:clrMapOvr>
    <a:masterClrMapping/>
  </p:clrMapOvr>
  <p:transition xmlns:p14="http://schemas.microsoft.com/office/powerpoint/2010/mai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87AAD71-16F0-41AC-AA42-59CC3990F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7305330"/>
      </p:ext>
    </p:extLst>
  </p:cSld>
  <p:clrMapOvr>
    <a:masterClrMapping/>
  </p:clrMapOvr>
  <p:transition xmlns:p14="http://schemas.microsoft.com/office/powerpoint/2010/mai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39C923E0-AE30-4AF0-899A-77964C19A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7330154"/>
      </p:ext>
    </p:extLst>
  </p:cSld>
  <p:clrMapOvr>
    <a:masterClrMapping/>
  </p:clrMapOvr>
  <p:transition xmlns:p14="http://schemas.microsoft.com/office/powerpoint/2010/mai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4"/>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FC4AAF3-3C1B-4CFE-9C4D-9D2505DE01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1575156"/>
      </p:ext>
    </p:extLst>
  </p:cSld>
  <p:clrMapOvr>
    <a:masterClrMapping/>
  </p:clrMapOvr>
  <p:transition xmlns:p14="http://schemas.microsoft.com/office/powerpoint/2010/main" spd="slow"/>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819807604"/>
      </p:ext>
    </p:extLst>
  </p:cSld>
  <p:clrMapOvr>
    <a:masterClrMapping/>
  </p:clrMapOvr>
  <p:transition xmlns:p14="http://schemas.microsoft.com/office/powerpoint/2010/main" spd="slow"/>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Box 5"/>
          <p:cNvSpPr txBox="1">
            <a:spLocks noChangeArrowheads="1"/>
          </p:cNvSpPr>
          <p:nvPr userDrawn="1"/>
        </p:nvSpPr>
        <p:spPr bwMode="auto">
          <a:xfrm>
            <a:off x="8620125" y="6600825"/>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50000"/>
              </a:spcBef>
              <a:spcAft>
                <a:spcPct val="0"/>
              </a:spcAft>
              <a:defRPr/>
            </a:pPr>
            <a:fld id="{C79CC344-1ECB-4B9F-918C-E758CB6A0D91}" type="slidenum">
              <a:rPr lang="en-US" sz="1200" smtClean="0">
                <a:solidFill>
                  <a:srgbClr val="FFFFFF"/>
                </a:solidFill>
                <a:latin typeface="Myriad Web Pro" charset="0"/>
              </a:rPr>
              <a:pPr defTabSz="914400" fontAlgn="base">
                <a:spcBef>
                  <a:spcPct val="50000"/>
                </a:spcBef>
                <a:spcAft>
                  <a:spcPct val="0"/>
                </a:spcAft>
                <a:defRPr/>
              </a:pPr>
              <a:t>‹#›</a:t>
            </a:fld>
            <a:endParaRPr lang="en-US" sz="1200" smtClean="0">
              <a:solidFill>
                <a:srgbClr val="FFFFFF"/>
              </a:solidFill>
              <a:latin typeface="Myriad Web Pro" charset="0"/>
            </a:endParaRP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815422631"/>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5" name="Text Box 5"/>
          <p:cNvSpPr txBox="1">
            <a:spLocks noChangeArrowheads="1"/>
          </p:cNvSpPr>
          <p:nvPr userDrawn="1"/>
        </p:nvSpPr>
        <p:spPr bwMode="auto">
          <a:xfrm>
            <a:off x="8620125" y="6600825"/>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50000"/>
              </a:spcBef>
              <a:spcAft>
                <a:spcPct val="0"/>
              </a:spcAft>
              <a:defRPr/>
            </a:pPr>
            <a:fld id="{6C72BB64-AE6E-4BDA-8A14-056F9736EEF9}" type="slidenum">
              <a:rPr lang="en-US" sz="1200" smtClean="0">
                <a:solidFill>
                  <a:srgbClr val="FFFFFF"/>
                </a:solidFill>
                <a:latin typeface="Myriad Web Pro" charset="0"/>
              </a:rPr>
              <a:pPr defTabSz="914400" fontAlgn="base">
                <a:spcBef>
                  <a:spcPct val="50000"/>
                </a:spcBef>
                <a:spcAft>
                  <a:spcPct val="0"/>
                </a:spcAft>
                <a:defRPr/>
              </a:pPr>
              <a:t>‹#›</a:t>
            </a:fld>
            <a:endParaRPr lang="en-US" sz="1200" smtClean="0">
              <a:solidFill>
                <a:srgbClr val="FFFFFF"/>
              </a:solidFill>
              <a:latin typeface="Myriad Web Pro" charset="0"/>
            </a:endParaRPr>
          </a:p>
        </p:txBody>
      </p:sp>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413833996"/>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userDrawn="1"/>
        </p:nvSpPr>
        <p:spPr bwMode="auto">
          <a:xfrm>
            <a:off x="8620125" y="6600825"/>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50000"/>
              </a:spcBef>
              <a:spcAft>
                <a:spcPct val="0"/>
              </a:spcAft>
              <a:defRPr/>
            </a:pPr>
            <a:fld id="{6D1CFB6C-A4F2-4DE2-BF35-9C8B0E5FB6BE}" type="slidenum">
              <a:rPr lang="en-US" sz="1200" smtClean="0">
                <a:solidFill>
                  <a:srgbClr val="FFFFFF"/>
                </a:solidFill>
                <a:latin typeface="Myriad Web Pro" charset="0"/>
              </a:rPr>
              <a:pPr defTabSz="914400" fontAlgn="base">
                <a:spcBef>
                  <a:spcPct val="50000"/>
                </a:spcBef>
                <a:spcAft>
                  <a:spcPct val="0"/>
                </a:spcAft>
                <a:defRPr/>
              </a:pPr>
              <a:t>‹#›</a:t>
            </a:fld>
            <a:endParaRPr lang="en-US" sz="1200" smtClean="0">
              <a:solidFill>
                <a:srgbClr val="FFFFFF"/>
              </a:solidFill>
              <a:latin typeface="Myriad Web Pro" charset="0"/>
            </a:endParaRPr>
          </a:p>
        </p:txBody>
      </p:sp>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696914245"/>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BB5D66-0BA8-48E5-921A-210759DF86DB}" type="slidenum">
              <a:rPr lang="en-US"/>
              <a:pPr>
                <a:defRPr/>
              </a:pPr>
              <a:t>‹#›</a:t>
            </a:fld>
            <a:endParaRPr lang="en-US"/>
          </a:p>
        </p:txBody>
      </p:sp>
    </p:spTree>
    <p:extLst>
      <p:ext uri="{BB962C8B-B14F-4D97-AF65-F5344CB8AC3E}">
        <p14:creationId xmlns:p14="http://schemas.microsoft.com/office/powerpoint/2010/main" val="2564389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Box 5"/>
          <p:cNvSpPr txBox="1">
            <a:spLocks noChangeArrowheads="1"/>
          </p:cNvSpPr>
          <p:nvPr userDrawn="1"/>
        </p:nvSpPr>
        <p:spPr bwMode="auto">
          <a:xfrm>
            <a:off x="8620125" y="6600825"/>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50000"/>
              </a:spcBef>
              <a:spcAft>
                <a:spcPct val="0"/>
              </a:spcAft>
              <a:defRPr/>
            </a:pPr>
            <a:fld id="{E883B08F-D4E2-4215-A4F9-8DDD193AD7C8}" type="slidenum">
              <a:rPr lang="en-US" sz="1200" smtClean="0">
                <a:solidFill>
                  <a:srgbClr val="FFFFFF"/>
                </a:solidFill>
                <a:latin typeface="Myriad Web Pro" charset="0"/>
              </a:rPr>
              <a:pPr defTabSz="914400" fontAlgn="base">
                <a:spcBef>
                  <a:spcPct val="50000"/>
                </a:spcBef>
                <a:spcAft>
                  <a:spcPct val="0"/>
                </a:spcAft>
                <a:defRPr/>
              </a:pPr>
              <a:t>‹#›</a:t>
            </a:fld>
            <a:endParaRPr lang="en-US" sz="1200" smtClean="0">
              <a:solidFill>
                <a:srgbClr val="FFFFFF"/>
              </a:solidFill>
              <a:latin typeface="Myriad Web Pro" charset="0"/>
            </a:endParaRPr>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30404954"/>
      </p:ext>
    </p:extLst>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userDrawn="1"/>
        </p:nvSpPr>
        <p:spPr bwMode="auto">
          <a:xfrm>
            <a:off x="8620125" y="6600825"/>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50000"/>
              </a:spcBef>
              <a:spcAft>
                <a:spcPct val="0"/>
              </a:spcAft>
              <a:defRPr/>
            </a:pPr>
            <a:fld id="{C319387B-5078-455D-85F9-E5B2D47C9749}" type="slidenum">
              <a:rPr lang="en-US" sz="1200" smtClean="0">
                <a:solidFill>
                  <a:srgbClr val="FFFFFF"/>
                </a:solidFill>
                <a:latin typeface="Myriad Web Pro" charset="0"/>
              </a:rPr>
              <a:pPr defTabSz="914400" fontAlgn="base">
                <a:spcBef>
                  <a:spcPct val="50000"/>
                </a:spcBef>
                <a:spcAft>
                  <a:spcPct val="0"/>
                </a:spcAft>
                <a:defRPr/>
              </a:pPr>
              <a:t>‹#›</a:t>
            </a:fld>
            <a:endParaRPr lang="en-US" sz="1200" smtClean="0">
              <a:solidFill>
                <a:srgbClr val="FFFFFF"/>
              </a:solidFill>
              <a:latin typeface="Myriad Web Pro" charset="0"/>
            </a:endParaRPr>
          </a:p>
        </p:txBody>
      </p:sp>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639384337"/>
      </p:ext>
    </p:extLst>
  </p:cSld>
  <p:clrMapOvr>
    <a:masterClrMapping/>
  </p:clrMapOvr>
  <p:transition xmlns:p14="http://schemas.microsoft.com/office/powerpoint/2010/mai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8620125" y="6600825"/>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50000"/>
              </a:spcBef>
              <a:spcAft>
                <a:spcPct val="0"/>
              </a:spcAft>
              <a:defRPr/>
            </a:pPr>
            <a:fld id="{E0836823-738E-4C03-8C5C-992E0F08E6EE}" type="slidenum">
              <a:rPr lang="en-US" sz="1200" smtClean="0">
                <a:solidFill>
                  <a:srgbClr val="FFFFFF"/>
                </a:solidFill>
                <a:latin typeface="Myriad Web Pro" charset="0"/>
              </a:rPr>
              <a:pPr defTabSz="914400" fontAlgn="base">
                <a:spcBef>
                  <a:spcPct val="50000"/>
                </a:spcBef>
                <a:spcAft>
                  <a:spcPct val="0"/>
                </a:spcAft>
                <a:defRPr/>
              </a:pPr>
              <a:t>‹#›</a:t>
            </a:fld>
            <a:endParaRPr lang="en-US" sz="1200" smtClean="0">
              <a:solidFill>
                <a:srgbClr val="FFFFFF"/>
              </a:solidFill>
              <a:latin typeface="Myriad Web Pro" charset="0"/>
            </a:endParaRPr>
          </a:p>
        </p:txBody>
      </p:sp>
      <p:sp>
        <p:nvSpPr>
          <p:cNvPr id="2" name="Title 1"/>
          <p:cNvSpPr>
            <a:spLocks noGrp="1"/>
          </p:cNvSpPr>
          <p:nvPr>
            <p:ph type="title"/>
          </p:nvPr>
        </p:nvSpPr>
        <p:spPr>
          <a:xfrm>
            <a:off x="722313" y="440692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06917527"/>
      </p:ext>
    </p:extLst>
  </p:cSld>
  <p:clrMapOvr>
    <a:masterClrMapping/>
  </p:clrMapOvr>
  <p:transition xmlns:p14="http://schemas.microsoft.com/office/powerpoint/2010/mai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ext Box 5"/>
          <p:cNvSpPr txBox="1">
            <a:spLocks noChangeArrowheads="1"/>
          </p:cNvSpPr>
          <p:nvPr userDrawn="1"/>
        </p:nvSpPr>
        <p:spPr bwMode="auto">
          <a:xfrm>
            <a:off x="8620125" y="6600825"/>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50000"/>
              </a:spcBef>
              <a:spcAft>
                <a:spcPct val="0"/>
              </a:spcAft>
              <a:defRPr/>
            </a:pPr>
            <a:fld id="{09EE06EB-25BD-484E-96AD-4C46BB7E4953}" type="slidenum">
              <a:rPr lang="en-US" sz="1200" smtClean="0">
                <a:solidFill>
                  <a:srgbClr val="FFFFFF"/>
                </a:solidFill>
                <a:latin typeface="Myriad Web Pro" charset="0"/>
              </a:rPr>
              <a:pPr defTabSz="914400" fontAlgn="base">
                <a:spcBef>
                  <a:spcPct val="50000"/>
                </a:spcBef>
                <a:spcAft>
                  <a:spcPct val="0"/>
                </a:spcAft>
                <a:defRPr/>
              </a:pPr>
              <a:t>‹#›</a:t>
            </a:fld>
            <a:endParaRPr lang="en-US" sz="1200" smtClean="0">
              <a:solidFill>
                <a:srgbClr val="FFFFFF"/>
              </a:solidFill>
              <a:latin typeface="Myriad Web Pro" charset="0"/>
            </a:endParaRPr>
          </a:p>
        </p:txBody>
      </p:sp>
      <p:sp>
        <p:nvSpPr>
          <p:cNvPr id="2" name="Title 1"/>
          <p:cNvSpPr>
            <a:spLocks noGrp="1"/>
          </p:cNvSpPr>
          <p:nvPr>
            <p:ph type="title"/>
          </p:nvPr>
        </p:nvSpPr>
        <p:spPr>
          <a:xfrm>
            <a:off x="457204" y="273050"/>
            <a:ext cx="3008313" cy="1162050"/>
          </a:xfrm>
          <a:prstGeom prst="rect">
            <a:avLst/>
          </a:prstGeom>
        </p:spPr>
        <p:txBody>
          <a:bodyPr anchor="b"/>
          <a:lstStyle>
            <a:lvl1pPr algn="l">
              <a:defRPr sz="20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1435107"/>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1716662491"/>
      </p:ext>
    </p:extLst>
  </p:cSld>
  <p:clrMapOvr>
    <a:masterClrMapping/>
  </p:clrMapOvr>
  <p:transition xmlns:p14="http://schemas.microsoft.com/office/powerpoint/2010/mai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5"/>
          <p:cNvSpPr txBox="1">
            <a:spLocks noChangeArrowheads="1"/>
          </p:cNvSpPr>
          <p:nvPr userDrawn="1"/>
        </p:nvSpPr>
        <p:spPr bwMode="auto">
          <a:xfrm>
            <a:off x="8620125" y="6600825"/>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50000"/>
              </a:spcBef>
              <a:spcAft>
                <a:spcPct val="0"/>
              </a:spcAft>
              <a:defRPr/>
            </a:pPr>
            <a:fld id="{CABAE709-7DD2-4693-8244-8B6C0A23854B}" type="slidenum">
              <a:rPr lang="en-US" sz="1200" smtClean="0">
                <a:solidFill>
                  <a:srgbClr val="FFFFFF"/>
                </a:solidFill>
                <a:latin typeface="Myriad Web Pro" charset="0"/>
              </a:rPr>
              <a:pPr defTabSz="914400" fontAlgn="base">
                <a:spcBef>
                  <a:spcPct val="50000"/>
                </a:spcBef>
                <a:spcAft>
                  <a:spcPct val="0"/>
                </a:spcAft>
                <a:defRPr/>
              </a:pPr>
              <a:t>‹#›</a:t>
            </a:fld>
            <a:endParaRPr lang="en-US" sz="1200" smtClean="0">
              <a:solidFill>
                <a:srgbClr val="FFFFFF"/>
              </a:solidFill>
              <a:latin typeface="Myriad Web Pro" charset="0"/>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928278"/>
      </p:ext>
    </p:extLst>
  </p:cSld>
  <p:clrMapOvr>
    <a:masterClrMapping/>
  </p:clrMapOvr>
  <p:transition xmlns:p14="http://schemas.microsoft.com/office/powerpoint/2010/mai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userDrawn="1"/>
        </p:nvSpPr>
        <p:spPr bwMode="auto">
          <a:xfrm>
            <a:off x="8620125" y="6600825"/>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fontAlgn="base">
              <a:spcBef>
                <a:spcPct val="50000"/>
              </a:spcBef>
              <a:spcAft>
                <a:spcPct val="0"/>
              </a:spcAft>
              <a:defRPr/>
            </a:pPr>
            <a:fld id="{2DC838F6-4992-4F54-B2B8-1C22D4754E76}" type="slidenum">
              <a:rPr lang="en-US" sz="1200" smtClean="0">
                <a:solidFill>
                  <a:srgbClr val="FFFFFF"/>
                </a:solidFill>
                <a:latin typeface="Myriad Web Pro" charset="0"/>
              </a:rPr>
              <a:pPr defTabSz="914400" fontAlgn="base">
                <a:spcBef>
                  <a:spcPct val="50000"/>
                </a:spcBef>
                <a:spcAft>
                  <a:spcPct val="0"/>
                </a:spcAft>
                <a:defRPr/>
              </a:pPr>
              <a:t>‹#›</a:t>
            </a:fld>
            <a:endParaRPr lang="en-US" sz="1200" smtClean="0">
              <a:solidFill>
                <a:srgbClr val="FFFFFF"/>
              </a:solidFill>
              <a:latin typeface="Myriad Web Pro" charset="0"/>
            </a:endParaRPr>
          </a:p>
        </p:txBody>
      </p:sp>
      <p:sp>
        <p:nvSpPr>
          <p:cNvPr id="3"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134273434"/>
      </p:ext>
    </p:extLst>
  </p:cSld>
  <p:clrMapOvr>
    <a:masterClrMapping/>
  </p:clrMapOvr>
  <p:transition xmlns:p14="http://schemas.microsoft.com/office/powerpoint/2010/mai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FFC000"/>
                </a:solidFill>
                <a:latin typeface="Myriad Web Pro"/>
                <a:ea typeface="+mn-ea"/>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FFC000"/>
                </a:solidFill>
                <a:latin typeface="Myriad Web Pro"/>
                <a:ea typeface="+mn-ea"/>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FFC000"/>
                </a:solidFill>
                <a:latin typeface="Myriad Web Pro"/>
                <a:ea typeface="+mn-ea"/>
              </a:defRPr>
            </a:lvl1pPr>
          </a:lstStyle>
          <a:p>
            <a:pPr defTabSz="914400">
              <a:defRPr/>
            </a:pPr>
            <a:fld id="{7DEDFDCD-8FE1-43E7-AD3F-0E4E4B289041}" type="slidenum">
              <a:rPr lang="en-US"/>
              <a:pPr defTabSz="914400">
                <a:defRPr/>
              </a:pPr>
              <a:t>‹#›</a:t>
            </a:fld>
            <a:endParaRPr lang="en-US" dirty="0"/>
          </a:p>
        </p:txBody>
      </p:sp>
    </p:spTree>
    <p:extLst>
      <p:ext uri="{BB962C8B-B14F-4D97-AF65-F5344CB8AC3E}">
        <p14:creationId xmlns:p14="http://schemas.microsoft.com/office/powerpoint/2010/main" val="1607677759"/>
      </p:ext>
    </p:extLst>
  </p:cSld>
  <p:clrMapOvr>
    <a:masterClrMapping/>
  </p:clrMapOvr>
  <p:transition xmlns:p14="http://schemas.microsoft.com/office/powerpoint/2010/main" spd="med">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0"/>
            <a:ext cx="83058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FFC000"/>
                </a:solidFill>
                <a:latin typeface="Myriad Web Pro"/>
                <a:ea typeface="+mn-ea"/>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FFC000"/>
                </a:solidFill>
                <a:latin typeface="Myriad Web Pro"/>
                <a:ea typeface="+mn-ea"/>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FFC000"/>
                </a:solidFill>
                <a:latin typeface="Myriad Web Pro"/>
                <a:ea typeface="+mn-ea"/>
              </a:defRPr>
            </a:lvl1pPr>
          </a:lstStyle>
          <a:p>
            <a:pPr defTabSz="914400">
              <a:defRPr/>
            </a:pPr>
            <a:fld id="{310C8766-576F-4480-953C-2911FF089663}" type="slidenum">
              <a:rPr lang="en-US"/>
              <a:pPr defTabSz="914400">
                <a:defRPr/>
              </a:pPr>
              <a:t>‹#›</a:t>
            </a:fld>
            <a:endParaRPr lang="en-US" dirty="0"/>
          </a:p>
        </p:txBody>
      </p:sp>
    </p:spTree>
    <p:extLst>
      <p:ext uri="{BB962C8B-B14F-4D97-AF65-F5344CB8AC3E}">
        <p14:creationId xmlns:p14="http://schemas.microsoft.com/office/powerpoint/2010/main" val="2777936855"/>
      </p:ext>
    </p:extLst>
  </p:cSld>
  <p:clrMapOvr>
    <a:masterClrMapping/>
  </p:clrMapOvr>
  <p:transition xmlns:p14="http://schemas.microsoft.com/office/powerpoint/2010/main" spd="med">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ru-RU"/>
          </a:p>
        </p:txBody>
      </p:sp>
    </p:spTree>
    <p:extLst>
      <p:ext uri="{BB962C8B-B14F-4D97-AF65-F5344CB8AC3E}">
        <p14:creationId xmlns:p14="http://schemas.microsoft.com/office/powerpoint/2010/main" val="4064148904"/>
      </p:ext>
    </p:extLst>
  </p:cSld>
  <p:clrMapOvr>
    <a:masterClrMapping/>
  </p:clrMapOvr>
  <p:transition xmlns:p14="http://schemas.microsoft.com/office/powerpoint/2010/mai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ru-RU"/>
          </a:p>
        </p:txBody>
      </p:sp>
    </p:spTree>
    <p:extLst>
      <p:ext uri="{BB962C8B-B14F-4D97-AF65-F5344CB8AC3E}">
        <p14:creationId xmlns:p14="http://schemas.microsoft.com/office/powerpoint/2010/main" val="2240354996"/>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4DC991-6334-43A6-B3C1-50F7B13EE397}" type="slidenum">
              <a:rPr lang="en-US"/>
              <a:pPr>
                <a:defRPr/>
              </a:pPr>
              <a:t>‹#›</a:t>
            </a:fld>
            <a:endParaRPr lang="en-US"/>
          </a:p>
        </p:txBody>
      </p:sp>
    </p:spTree>
    <p:extLst>
      <p:ext uri="{BB962C8B-B14F-4D97-AF65-F5344CB8AC3E}">
        <p14:creationId xmlns:p14="http://schemas.microsoft.com/office/powerpoint/2010/main" val="158891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vl1pPr>
          </a:lstStyle>
          <a:p>
            <a:pPr>
              <a:defRPr/>
            </a:pPr>
            <a:endParaRPr lang="ru-RU"/>
          </a:p>
        </p:txBody>
      </p:sp>
    </p:spTree>
    <p:extLst>
      <p:ext uri="{BB962C8B-B14F-4D97-AF65-F5344CB8AC3E}">
        <p14:creationId xmlns:p14="http://schemas.microsoft.com/office/powerpoint/2010/main" val="3614027579"/>
      </p:ext>
    </p:extLst>
  </p:cSld>
  <p:clrMapOvr>
    <a:masterClrMapping/>
  </p:clrMapOvr>
  <p:transition xmlns:p14="http://schemas.microsoft.com/office/powerpoint/2010/mai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endParaRPr lang="ru-RU"/>
          </a:p>
        </p:txBody>
      </p:sp>
    </p:spTree>
    <p:extLst>
      <p:ext uri="{BB962C8B-B14F-4D97-AF65-F5344CB8AC3E}">
        <p14:creationId xmlns:p14="http://schemas.microsoft.com/office/powerpoint/2010/main" val="1786084271"/>
      </p:ext>
    </p:extLst>
  </p:cSld>
  <p:clrMapOvr>
    <a:masterClrMapping/>
  </p:clrMapOvr>
  <p:transition xmlns:p14="http://schemas.microsoft.com/office/powerpoint/2010/mai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endParaRPr lang="ru-RU"/>
          </a:p>
        </p:txBody>
      </p:sp>
    </p:spTree>
    <p:extLst>
      <p:ext uri="{BB962C8B-B14F-4D97-AF65-F5344CB8AC3E}">
        <p14:creationId xmlns:p14="http://schemas.microsoft.com/office/powerpoint/2010/main" val="169589666"/>
      </p:ext>
    </p:extLst>
  </p:cSld>
  <p:clrMapOvr>
    <a:masterClrMapping/>
  </p:clrMapOvr>
  <p:transition xmlns:p14="http://schemas.microsoft.com/office/powerpoint/2010/mai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ru-RU"/>
          </a:p>
        </p:txBody>
      </p:sp>
    </p:spTree>
    <p:extLst>
      <p:ext uri="{BB962C8B-B14F-4D97-AF65-F5344CB8AC3E}">
        <p14:creationId xmlns:p14="http://schemas.microsoft.com/office/powerpoint/2010/main" val="1538965039"/>
      </p:ext>
    </p:extLst>
  </p:cSld>
  <p:clrMapOvr>
    <a:masterClrMapping/>
  </p:clrMapOvr>
  <p:transition xmlns:p14="http://schemas.microsoft.com/office/powerpoint/2010/mai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endParaRPr lang="ru-RU"/>
          </a:p>
        </p:txBody>
      </p:sp>
    </p:spTree>
    <p:extLst>
      <p:ext uri="{BB962C8B-B14F-4D97-AF65-F5344CB8AC3E}">
        <p14:creationId xmlns:p14="http://schemas.microsoft.com/office/powerpoint/2010/main" val="3104604206"/>
      </p:ext>
    </p:extLst>
  </p:cSld>
  <p:clrMapOvr>
    <a:masterClrMapping/>
  </p:clrMapOvr>
  <p:transition xmlns:p14="http://schemas.microsoft.com/office/powerpoint/2010/mai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ru-RU"/>
          </a:p>
        </p:txBody>
      </p:sp>
    </p:spTree>
    <p:extLst>
      <p:ext uri="{BB962C8B-B14F-4D97-AF65-F5344CB8AC3E}">
        <p14:creationId xmlns:p14="http://schemas.microsoft.com/office/powerpoint/2010/main" val="394428148"/>
      </p:ext>
    </p:extLst>
  </p:cSld>
  <p:clrMapOvr>
    <a:masterClrMapping/>
  </p:clrMapOvr>
  <p:transition xmlns:p14="http://schemas.microsoft.com/office/powerpoint/2010/mai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ru-RU"/>
          </a:p>
        </p:txBody>
      </p:sp>
    </p:spTree>
    <p:extLst>
      <p:ext uri="{BB962C8B-B14F-4D97-AF65-F5344CB8AC3E}">
        <p14:creationId xmlns:p14="http://schemas.microsoft.com/office/powerpoint/2010/main" val="1443068515"/>
      </p:ext>
    </p:extLst>
  </p:cSld>
  <p:clrMapOvr>
    <a:masterClrMapping/>
  </p:clrMapOvr>
  <p:transition xmlns:p14="http://schemas.microsoft.com/office/powerpoint/2010/mai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ru-RU"/>
          </a:p>
        </p:txBody>
      </p:sp>
    </p:spTree>
    <p:extLst>
      <p:ext uri="{BB962C8B-B14F-4D97-AF65-F5344CB8AC3E}">
        <p14:creationId xmlns:p14="http://schemas.microsoft.com/office/powerpoint/2010/main" val="898938332"/>
      </p:ext>
    </p:extLst>
  </p:cSld>
  <p:clrMapOvr>
    <a:masterClrMapping/>
  </p:clrMapOvr>
  <p:transition xmlns:p14="http://schemas.microsoft.com/office/powerpoint/2010/main" spd="slow"/>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ru-RU"/>
          </a:p>
        </p:txBody>
      </p:sp>
    </p:spTree>
    <p:extLst>
      <p:ext uri="{BB962C8B-B14F-4D97-AF65-F5344CB8AC3E}">
        <p14:creationId xmlns:p14="http://schemas.microsoft.com/office/powerpoint/2010/main" val="750949187"/>
      </p:ext>
    </p:extLst>
  </p:cSld>
  <p:clrMapOvr>
    <a:masterClrMapping/>
  </p:clrMapOvr>
  <p:transition xmlns:p14="http://schemas.microsoft.com/office/powerpoint/2010/main" spd="slow"/>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endParaRPr lang="ru-RU"/>
          </a:p>
        </p:txBody>
      </p:sp>
    </p:spTree>
    <p:extLst>
      <p:ext uri="{BB962C8B-B14F-4D97-AF65-F5344CB8AC3E}">
        <p14:creationId xmlns:p14="http://schemas.microsoft.com/office/powerpoint/2010/main" val="3569427187"/>
      </p:ext>
    </p:extLst>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BFF5DA-E90F-4F8B-964A-AC4E99990796}" type="slidenum">
              <a:rPr lang="en-US"/>
              <a:pPr>
                <a:defRPr/>
              </a:pPr>
              <a:t>‹#›</a:t>
            </a:fld>
            <a:endParaRPr lang="en-US"/>
          </a:p>
        </p:txBody>
      </p:sp>
    </p:spTree>
    <p:extLst>
      <p:ext uri="{BB962C8B-B14F-4D97-AF65-F5344CB8AC3E}">
        <p14:creationId xmlns:p14="http://schemas.microsoft.com/office/powerpoint/2010/main" val="6994864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5"/>
          <p:cNvSpPr>
            <a:spLocks noGrp="1"/>
          </p:cNvSpPr>
          <p:nvPr>
            <p:ph type="body" sz="quarter" idx="11"/>
          </p:nvPr>
        </p:nvSpPr>
        <p:spPr>
          <a:xfrm>
            <a:off x="1828800" y="6263640"/>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18288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670310888"/>
      </p:ext>
    </p:extLst>
  </p:cSld>
  <p:clrMapOvr>
    <a:masterClrMapping/>
  </p:clrMapOvr>
  <p:transition xmlns:p14="http://schemas.microsoft.com/office/powerpoint/2010/mai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4111284858"/>
      </p:ext>
    </p:extLst>
  </p:cSld>
  <p:clrMapOvr>
    <a:masterClrMapping/>
  </p:clrMapOvr>
  <p:transition xmlns:p14="http://schemas.microsoft.com/office/powerpoint/2010/mai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sic Content_2 Columns">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bg2"/>
                </a:solidFill>
              </a:defRPr>
            </a:lvl1pPr>
          </a:lstStyle>
          <a:p>
            <a:pPr lvl="0"/>
            <a:r>
              <a:rPr lang="en-US" smtClean="0"/>
              <a:t>Click to edit Master text styles</a:t>
            </a:r>
          </a:p>
        </p:txBody>
      </p:sp>
      <p:sp>
        <p:nvSpPr>
          <p:cNvPr id="5" name="Content Placeholder 2"/>
          <p:cNvSpPr>
            <a:spLocks noGrp="1"/>
          </p:cNvSpPr>
          <p:nvPr>
            <p:ph idx="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800600" y="1606064"/>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41876074"/>
      </p:ext>
    </p:extLst>
  </p:cSld>
  <p:clrMapOvr>
    <a:masterClrMapping/>
  </p:clrMapOvr>
  <p:transition xmlns:p14="http://schemas.microsoft.com/office/powerpoint/2010/mai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4006220945"/>
      </p:ext>
    </p:extLst>
  </p:cSld>
  <p:clrMapOvr>
    <a:masterClrMapping/>
  </p:clrMapOvr>
  <p:transition xmlns:p14="http://schemas.microsoft.com/office/powerpoint/2010/mai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ta Slide_2 Colum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5" name="Content Placeholder 2"/>
          <p:cNvSpPr>
            <a:spLocks noGrp="1"/>
          </p:cNvSpPr>
          <p:nvPr>
            <p:ph idx="11"/>
          </p:nvPr>
        </p:nvSpPr>
        <p:spPr>
          <a:xfrm>
            <a:off x="4800600" y="1600200"/>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409295"/>
      </p:ext>
    </p:extLst>
  </p:cSld>
  <p:clrMapOvr>
    <a:masterClrMapping/>
  </p:clrMapOvr>
  <p:transition xmlns:p14="http://schemas.microsoft.com/office/powerpoint/2010/mai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8570156"/>
      </p:ext>
    </p:extLst>
  </p:cSld>
  <p:clrMapOvr>
    <a:masterClrMapping/>
  </p:clrMapOvr>
  <p:transition xmlns:p14="http://schemas.microsoft.com/office/powerpoint/2010/mai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2669414"/>
      </p:ext>
    </p:extLst>
  </p:cSld>
  <p:clrMapOvr>
    <a:masterClrMapping/>
  </p:clrMapOvr>
  <p:transition xmlns:p14="http://schemas.microsoft.com/office/powerpoint/2010/mai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806222341"/>
      </p:ext>
    </p:extLst>
  </p:cSld>
  <p:clrMapOvr>
    <a:masterClrMapping/>
  </p:clrMapOvr>
  <p:transition xmlns:p14="http://schemas.microsoft.com/office/powerpoint/2010/mai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F56DC"/>
                </a:solidFill>
                <a:latin typeface="Myriad Web Pro" charset="0"/>
                <a:cs typeface="Arial" pitchFamily="34" charset="0"/>
              </a:defRPr>
            </a:lvl1pPr>
          </a:lstStyle>
          <a:p>
            <a:pPr defTabSz="914400" fontAlgn="base">
              <a:spcBef>
                <a:spcPct val="0"/>
              </a:spcBef>
              <a:spcAft>
                <a:spcPct val="0"/>
              </a:spcAft>
              <a:defRPr/>
            </a:pPr>
            <a:fld id="{985A59AB-D4B0-4269-AF13-9DB4345A3447}" type="datetime1">
              <a:rPr lang="en-US">
                <a:ea typeface="ＭＳ Ｐゴシック" pitchFamily="34" charset="-128"/>
              </a:rPr>
              <a:pPr defTabSz="914400" fontAlgn="base">
                <a:spcBef>
                  <a:spcPct val="0"/>
                </a:spcBef>
                <a:spcAft>
                  <a:spcPct val="0"/>
                </a:spcAft>
                <a:defRPr/>
              </a:pPr>
              <a:t>11/18/15</a:t>
            </a:fld>
            <a:endParaRPr lang="en-US">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F56DC"/>
                </a:solidFill>
                <a:latin typeface="+mn-lt"/>
                <a:ea typeface="+mn-ea"/>
                <a:cs typeface="+mn-cs"/>
              </a:defRPr>
            </a:lvl1pPr>
          </a:lstStyle>
          <a:p>
            <a:pPr defTabSz="914400">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F56DC"/>
                </a:solidFill>
                <a:latin typeface="Myriad Web Pro" charset="0"/>
                <a:cs typeface="Arial" pitchFamily="34" charset="0"/>
              </a:defRPr>
            </a:lvl1pPr>
          </a:lstStyle>
          <a:p>
            <a:pPr defTabSz="914400" fontAlgn="base">
              <a:spcBef>
                <a:spcPct val="0"/>
              </a:spcBef>
              <a:spcAft>
                <a:spcPct val="0"/>
              </a:spcAft>
              <a:defRPr/>
            </a:pPr>
            <a:fld id="{0677E55F-30E0-4B3D-8AAA-C757BAA832F3}" type="slidenum">
              <a:rPr lang="en-US">
                <a:ea typeface="ＭＳ Ｐゴシック" pitchFamily="34" charset="-128"/>
              </a:rPr>
              <a:pPr defTabSz="914400"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1036744231"/>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0667A95-F062-494B-B37E-CB57940BB1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5703279"/>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81C8D1-A50E-4932-9D12-46EEEDBE0CCC}" type="slidenum">
              <a:rPr lang="en-US"/>
              <a:pPr>
                <a:defRPr/>
              </a:pPr>
              <a:t>‹#›</a:t>
            </a:fld>
            <a:endParaRPr lang="en-US"/>
          </a:p>
        </p:txBody>
      </p:sp>
    </p:spTree>
    <p:extLst>
      <p:ext uri="{BB962C8B-B14F-4D97-AF65-F5344CB8AC3E}">
        <p14:creationId xmlns:p14="http://schemas.microsoft.com/office/powerpoint/2010/main" val="32900364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A7EE078-1254-402F-99AE-7787D6A5D5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4459303"/>
      </p:ext>
    </p:extLst>
  </p:cSld>
  <p:clrMapOvr>
    <a:masterClrMapping/>
  </p:clrMapOvr>
  <p:transition xmlns:p14="http://schemas.microsoft.com/office/powerpoint/2010/mai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CF50461-39DB-47D8-968E-FED70E562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5676576"/>
      </p:ext>
    </p:extLst>
  </p:cSld>
  <p:clrMapOvr>
    <a:masterClrMapping/>
  </p:clrMapOvr>
  <p:transition xmlns:p14="http://schemas.microsoft.com/office/powerpoint/2010/main" spd="slow"/>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B37E2F3-8137-4467-AD24-952C6EEC1E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58947"/>
      </p:ext>
    </p:extLst>
  </p:cSld>
  <p:clrMapOvr>
    <a:masterClrMapping/>
  </p:clrMapOvr>
  <p:transition xmlns:p14="http://schemas.microsoft.com/office/powerpoint/2010/mai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313DBA6A-7DFB-45D2-B253-EB42687952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3113525"/>
      </p:ext>
    </p:extLst>
  </p:cSld>
  <p:clrMapOvr>
    <a:masterClrMapping/>
  </p:clrMapOvr>
  <p:transition xmlns:p14="http://schemas.microsoft.com/office/powerpoint/2010/mai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E112938-8986-493F-B87F-EB76576722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3561566"/>
      </p:ext>
    </p:extLst>
  </p:cSld>
  <p:clrMapOvr>
    <a:masterClrMapping/>
  </p:clrMapOvr>
  <p:transition xmlns:p14="http://schemas.microsoft.com/office/powerpoint/2010/main" spd="slow"/>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D5895F39-D967-4A43-909E-F70FF4FD9F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2705083"/>
      </p:ext>
    </p:extLst>
  </p:cSld>
  <p:clrMapOvr>
    <a:masterClrMapping/>
  </p:clrMapOvr>
  <p:transition xmlns:p14="http://schemas.microsoft.com/office/powerpoint/2010/main" spd="slow"/>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F69A663-2927-43BE-9205-7A4A7E738C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6388595"/>
      </p:ext>
    </p:extLst>
  </p:cSld>
  <p:clrMapOvr>
    <a:masterClrMapping/>
  </p:clrMapOvr>
  <p:transition xmlns:p14="http://schemas.microsoft.com/office/powerpoint/2010/main" spd="slow"/>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79FDDA6-0C0E-42DA-A55F-190BA06D33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3207826"/>
      </p:ext>
    </p:extLst>
  </p:cSld>
  <p:clrMapOvr>
    <a:masterClrMapping/>
  </p:clrMapOvr>
  <p:transition xmlns:p14="http://schemas.microsoft.com/office/powerpoint/2010/main" spd="slow"/>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EFFB4E6-772A-43C1-94C5-A6D0F44F3E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953259"/>
      </p:ext>
    </p:extLst>
  </p:cSld>
  <p:clrMapOvr>
    <a:masterClrMapping/>
  </p:clrMapOvr>
  <p:transition xmlns:p14="http://schemas.microsoft.com/office/powerpoint/2010/main" spd="slow"/>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2B383EA-8281-4EC3-8A88-A4DBE9DB7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2573297"/>
      </p:ext>
    </p:extLst>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slideLayout" Target="../slideLayouts/slideLayout122.xml"/><Relationship Id="rId13" Type="http://schemas.openxmlformats.org/officeDocument/2006/relationships/slideLayout" Target="../slideLayouts/slideLayout123.xml"/><Relationship Id="rId14" Type="http://schemas.openxmlformats.org/officeDocument/2006/relationships/theme" Target="../theme/theme10.xml"/><Relationship Id="rId15" Type="http://schemas.openxmlformats.org/officeDocument/2006/relationships/image" Target="../media/image2.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4.xml"/><Relationship Id="rId12" Type="http://schemas.openxmlformats.org/officeDocument/2006/relationships/slideLayout" Target="../slideLayouts/slideLayout135.xml"/><Relationship Id="rId13" Type="http://schemas.openxmlformats.org/officeDocument/2006/relationships/slideLayout" Target="../slideLayouts/slideLayout136.xml"/><Relationship Id="rId14" Type="http://schemas.openxmlformats.org/officeDocument/2006/relationships/slideLayout" Target="../slideLayouts/slideLayout137.xml"/><Relationship Id="rId15" Type="http://schemas.openxmlformats.org/officeDocument/2006/relationships/theme" Target="../theme/theme11.xml"/><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slideLayout" Target="../slideLayouts/slideLayout132.xml"/><Relationship Id="rId10"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slideLayout" Target="../slideLayouts/slideLayout149.xml"/><Relationship Id="rId13" Type="http://schemas.openxmlformats.org/officeDocument/2006/relationships/slideLayout" Target="../slideLayouts/slideLayout150.xml"/><Relationship Id="rId14" Type="http://schemas.openxmlformats.org/officeDocument/2006/relationships/slideLayout" Target="../slideLayouts/slideLayout151.xml"/><Relationship Id="rId15" Type="http://schemas.openxmlformats.org/officeDocument/2006/relationships/theme" Target="../theme/theme12.xml"/><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62.xml"/><Relationship Id="rId12" Type="http://schemas.openxmlformats.org/officeDocument/2006/relationships/slideLayout" Target="../slideLayouts/slideLayout163.xml"/><Relationship Id="rId13" Type="http://schemas.openxmlformats.org/officeDocument/2006/relationships/slideLayout" Target="../slideLayouts/slideLayout164.xml"/><Relationship Id="rId14" Type="http://schemas.openxmlformats.org/officeDocument/2006/relationships/theme" Target="../theme/theme13.xml"/><Relationship Id="rId1" Type="http://schemas.openxmlformats.org/officeDocument/2006/relationships/slideLayout" Target="../slideLayouts/slideLayout152.xml"/><Relationship Id="rId2" Type="http://schemas.openxmlformats.org/officeDocument/2006/relationships/slideLayout" Target="../slideLayouts/slideLayout153.xml"/><Relationship Id="rId3" Type="http://schemas.openxmlformats.org/officeDocument/2006/relationships/slideLayout" Target="../slideLayouts/slideLayout154.xml"/><Relationship Id="rId4" Type="http://schemas.openxmlformats.org/officeDocument/2006/relationships/slideLayout" Target="../slideLayouts/slideLayout155.xml"/><Relationship Id="rId5" Type="http://schemas.openxmlformats.org/officeDocument/2006/relationships/slideLayout" Target="../slideLayouts/slideLayout156.xml"/><Relationship Id="rId6" Type="http://schemas.openxmlformats.org/officeDocument/2006/relationships/slideLayout" Target="../slideLayouts/slideLayout157.xml"/><Relationship Id="rId7" Type="http://schemas.openxmlformats.org/officeDocument/2006/relationships/slideLayout" Target="../slideLayouts/slideLayout158.xml"/><Relationship Id="rId8" Type="http://schemas.openxmlformats.org/officeDocument/2006/relationships/slideLayout" Target="../slideLayouts/slideLayout159.xml"/><Relationship Id="rId9" Type="http://schemas.openxmlformats.org/officeDocument/2006/relationships/slideLayout" Target="../slideLayouts/slideLayout160.xml"/><Relationship Id="rId10" Type="http://schemas.openxmlformats.org/officeDocument/2006/relationships/slideLayout" Target="../slideLayouts/slideLayout161.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67.xml"/><Relationship Id="rId4" Type="http://schemas.openxmlformats.org/officeDocument/2006/relationships/slideLayout" Target="../slideLayouts/slideLayout168.xml"/><Relationship Id="rId5" Type="http://schemas.openxmlformats.org/officeDocument/2006/relationships/slideLayout" Target="../slideLayouts/slideLayout169.xml"/><Relationship Id="rId6" Type="http://schemas.openxmlformats.org/officeDocument/2006/relationships/slideLayout" Target="../slideLayouts/slideLayout170.xml"/><Relationship Id="rId7" Type="http://schemas.openxmlformats.org/officeDocument/2006/relationships/slideLayout" Target="../slideLayouts/slideLayout171.xml"/><Relationship Id="rId8" Type="http://schemas.openxmlformats.org/officeDocument/2006/relationships/slideLayout" Target="../slideLayouts/slideLayout172.xml"/><Relationship Id="rId9" Type="http://schemas.openxmlformats.org/officeDocument/2006/relationships/slideLayout" Target="../slideLayouts/slideLayout173.xml"/><Relationship Id="rId10" Type="http://schemas.openxmlformats.org/officeDocument/2006/relationships/theme" Target="../theme/theme14.xml"/><Relationship Id="rId11" Type="http://schemas.openxmlformats.org/officeDocument/2006/relationships/image" Target="../media/image2.png"/><Relationship Id="rId1" Type="http://schemas.openxmlformats.org/officeDocument/2006/relationships/slideLayout" Target="../slideLayouts/slideLayout165.xml"/><Relationship Id="rId2" Type="http://schemas.openxmlformats.org/officeDocument/2006/relationships/slideLayout" Target="../slideLayouts/slideLayout166.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84.xml"/><Relationship Id="rId12" Type="http://schemas.openxmlformats.org/officeDocument/2006/relationships/slideLayout" Target="../slideLayouts/slideLayout185.xml"/><Relationship Id="rId13" Type="http://schemas.openxmlformats.org/officeDocument/2006/relationships/slideLayout" Target="../slideLayouts/slideLayout186.xml"/><Relationship Id="rId14" Type="http://schemas.openxmlformats.org/officeDocument/2006/relationships/slideLayout" Target="../slideLayouts/slideLayout187.xml"/><Relationship Id="rId15" Type="http://schemas.openxmlformats.org/officeDocument/2006/relationships/theme" Target="../theme/theme15.xml"/><Relationship Id="rId1" Type="http://schemas.openxmlformats.org/officeDocument/2006/relationships/slideLayout" Target="../slideLayouts/slideLayout174.xml"/><Relationship Id="rId2" Type="http://schemas.openxmlformats.org/officeDocument/2006/relationships/slideLayout" Target="../slideLayouts/slideLayout175.xml"/><Relationship Id="rId3" Type="http://schemas.openxmlformats.org/officeDocument/2006/relationships/slideLayout" Target="../slideLayouts/slideLayout176.xml"/><Relationship Id="rId4" Type="http://schemas.openxmlformats.org/officeDocument/2006/relationships/slideLayout" Target="../slideLayouts/slideLayout177.xml"/><Relationship Id="rId5" Type="http://schemas.openxmlformats.org/officeDocument/2006/relationships/slideLayout" Target="../slideLayouts/slideLayout178.xml"/><Relationship Id="rId6" Type="http://schemas.openxmlformats.org/officeDocument/2006/relationships/slideLayout" Target="../slideLayouts/slideLayout179.xml"/><Relationship Id="rId7" Type="http://schemas.openxmlformats.org/officeDocument/2006/relationships/slideLayout" Target="../slideLayouts/slideLayout180.xml"/><Relationship Id="rId8" Type="http://schemas.openxmlformats.org/officeDocument/2006/relationships/slideLayout" Target="../slideLayouts/slideLayout181.xml"/><Relationship Id="rId9" Type="http://schemas.openxmlformats.org/officeDocument/2006/relationships/slideLayout" Target="../slideLayouts/slideLayout182.xml"/><Relationship Id="rId10" Type="http://schemas.openxmlformats.org/officeDocument/2006/relationships/slideLayout" Target="../slideLayouts/slideLayout18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theme" Target="../theme/theme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5.xml"/><Relationship Id="rId13" Type="http://schemas.openxmlformats.org/officeDocument/2006/relationships/image" Target="../media/image2.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theme" Target="../theme/theme6.xml"/><Relationship Id="rId14" Type="http://schemas.openxmlformats.org/officeDocument/2006/relationships/image" Target="../media/image5.png"/><Relationship Id="rId15" Type="http://schemas.openxmlformats.org/officeDocument/2006/relationships/image" Target="../media/image6.jpe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theme" Target="../theme/theme7.xml"/><Relationship Id="rId11" Type="http://schemas.openxmlformats.org/officeDocument/2006/relationships/image" Target="../media/image2.png"/><Relationship Id="rId1" Type="http://schemas.openxmlformats.org/officeDocument/2006/relationships/slideLayout" Target="../slideLayouts/slideLayout80.xml"/><Relationship Id="rId2"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slideLayout" Target="../slideLayouts/slideLayout101.xml"/><Relationship Id="rId14" Type="http://schemas.openxmlformats.org/officeDocument/2006/relationships/theme" Target="../theme/theme8.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theme" Target="../theme/theme9.xml"/><Relationship Id="rId11" Type="http://schemas.openxmlformats.org/officeDocument/2006/relationships/image" Target="../media/image2.png"/><Relationship Id="rId1" Type="http://schemas.openxmlformats.org/officeDocument/2006/relationships/slideLayout" Target="../slideLayouts/slideLayout102.xml"/><Relationship Id="rId2"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defTabSz="914400" fontAlgn="base">
              <a:spcBef>
                <a:spcPct val="0"/>
              </a:spcBef>
              <a:spcAft>
                <a:spcPct val="0"/>
              </a:spcAft>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defTabSz="914400" fontAlgn="base">
              <a:spcBef>
                <a:spcPct val="0"/>
              </a:spcBef>
              <a:spcAft>
                <a:spcPct val="0"/>
              </a:spcAft>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defTabSz="914400" fontAlgn="base">
              <a:spcBef>
                <a:spcPct val="0"/>
              </a:spcBef>
              <a:spcAft>
                <a:spcPct val="0"/>
              </a:spcAft>
              <a:defRPr/>
            </a:pPr>
            <a:fld id="{38D7B61A-E685-4021-92AC-34A6E9321164}" type="slidenum">
              <a:rPr lang="en-US">
                <a:ea typeface="ＭＳ Ｐゴシック" pitchFamily="34" charset="-128"/>
              </a:rPr>
              <a:pPr defTabSz="914400"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296173058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431913"/>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ransition xmlns:p14="http://schemas.microsoft.com/office/powerpoint/2010/mai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defTabSz="914400"/>
            <a:fld id="{C7F0037D-BE50-4E08-9CB7-72388EDD06A2}" type="datetimeFigureOut">
              <a:rPr lang="en-US" smtClean="0"/>
              <a:pPr defTabSz="914400"/>
              <a:t>11/18/15</a:t>
            </a:fld>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defTabSz="914400"/>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defTabSz="914400"/>
            <a:fld id="{36CACE29-D0C6-4032-8E05-A16AAC6F2273}" type="slidenum">
              <a:rPr lang="en-US" smtClean="0"/>
              <a:pPr defTabSz="914400"/>
              <a:t>‹#›</a:t>
            </a:fld>
            <a:endParaRPr lang="en-US"/>
          </a:p>
        </p:txBody>
      </p:sp>
    </p:spTree>
    <p:extLst>
      <p:ext uri="{BB962C8B-B14F-4D97-AF65-F5344CB8AC3E}">
        <p14:creationId xmlns:p14="http://schemas.microsoft.com/office/powerpoint/2010/main" val="224162835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defTabSz="914400"/>
            <a:fld id="{C7F0037D-BE50-4E08-9CB7-72388EDD06A2}" type="datetimeFigureOut">
              <a:rPr lang="en-US" smtClean="0"/>
              <a:pPr defTabSz="914400"/>
              <a:t>11/18/15</a:t>
            </a:fld>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defTabSz="914400"/>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defTabSz="914400"/>
            <a:fld id="{36CACE29-D0C6-4032-8E05-A16AAC6F2273}" type="slidenum">
              <a:rPr lang="en-US" smtClean="0">
                <a:latin typeface="Arial"/>
              </a:rPr>
              <a:pPr defTabSz="914400"/>
              <a:t>‹#›</a:t>
            </a:fld>
            <a:endParaRPr lang="en-US">
              <a:latin typeface="Arial"/>
            </a:endParaRPr>
          </a:p>
        </p:txBody>
      </p:sp>
    </p:spTree>
    <p:extLst>
      <p:ext uri="{BB962C8B-B14F-4D97-AF65-F5344CB8AC3E}">
        <p14:creationId xmlns:p14="http://schemas.microsoft.com/office/powerpoint/2010/main" val="224162835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defTabSz="914400"/>
            <a:fld id="{C7F0037D-BE50-4E08-9CB7-72388EDD06A2}" type="datetimeFigureOut">
              <a:rPr lang="en-US" smtClean="0"/>
              <a:pPr defTabSz="914400"/>
              <a:t>11/18/15</a:t>
            </a:fld>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defTabSz="914400"/>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defTabSz="914400"/>
            <a:fld id="{36CACE29-D0C6-4032-8E05-A16AAC6F2273}" type="slidenum">
              <a:rPr lang="en-US" smtClean="0"/>
              <a:pPr defTabSz="914400"/>
              <a:t>‹#›</a:t>
            </a:fld>
            <a:endParaRPr lang="en-US"/>
          </a:p>
        </p:txBody>
      </p:sp>
    </p:spTree>
    <p:extLst>
      <p:ext uri="{BB962C8B-B14F-4D97-AF65-F5344CB8AC3E}">
        <p14:creationId xmlns:p14="http://schemas.microsoft.com/office/powerpoint/2010/main" val="108569575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Lst>
  <p:transition xmlns:p14="http://schemas.microsoft.com/office/powerpoint/2010/main">
    <p:fade/>
  </p:transition>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Myriad Web Pro"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Myriad Web Pro"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Myriad Web Pro"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Myriad Web Pro"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fontAlgn="auto">
              <a:spcBef>
                <a:spcPts val="0"/>
              </a:spcBef>
              <a:spcAft>
                <a:spcPts val="0"/>
              </a:spcAft>
              <a:defRPr sz="1400" smtClean="0">
                <a:solidFill>
                  <a:srgbClr val="000000"/>
                </a:solidFill>
                <a:latin typeface="Arial" charset="0"/>
                <a:ea typeface="+mn-ea"/>
                <a:cs typeface="+mn-cs"/>
              </a:defRPr>
            </a:lvl1pPr>
          </a:lstStyle>
          <a:p>
            <a:pPr>
              <a:defRPr/>
            </a:pPr>
            <a:fld id="{8BBE6723-770D-0C41-884C-93EF84AAFDB0}" type="datetimeFigureOut">
              <a:rPr lang="en-US"/>
              <a:pPr>
                <a:defRPr/>
              </a:pPr>
              <a:t>11/18/15</a:t>
            </a:fld>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fontAlgn="auto">
              <a:spcBef>
                <a:spcPts val="0"/>
              </a:spcBef>
              <a:spcAft>
                <a:spcPts val="0"/>
              </a:spcAft>
              <a:defRPr sz="1400">
                <a:solidFill>
                  <a:srgbClr val="000000"/>
                </a:solidFill>
                <a:latin typeface="Arial" charset="0"/>
                <a:ea typeface="+mn-ea"/>
                <a:cs typeface="+mn-cs"/>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fontAlgn="auto">
              <a:spcBef>
                <a:spcPts val="0"/>
              </a:spcBef>
              <a:spcAft>
                <a:spcPts val="0"/>
              </a:spcAft>
              <a:defRPr sz="1400" smtClean="0">
                <a:solidFill>
                  <a:srgbClr val="000000"/>
                </a:solidFill>
                <a:latin typeface="+mn-lt"/>
                <a:ea typeface="+mn-ea"/>
                <a:cs typeface="+mn-cs"/>
              </a:defRPr>
            </a:lvl1pPr>
          </a:lstStyle>
          <a:p>
            <a:pPr>
              <a:defRPr/>
            </a:pPr>
            <a:fld id="{8DD62D25-A7F8-4B43-A012-F289F279A615}" type="slidenum">
              <a:rPr lang="en-US">
                <a:latin typeface="Arial"/>
              </a:rPr>
              <a:pPr>
                <a:defRPr/>
              </a:pPr>
              <a:t>‹#›</a:t>
            </a:fld>
            <a:endParaRPr lang="en-US">
              <a:latin typeface="Arial"/>
            </a:endParaRP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4400">
          <a:solidFill>
            <a:schemeClr val="tx2"/>
          </a:solidFill>
          <a:latin typeface="+mj-lt"/>
          <a:ea typeface="ＭＳ Ｐゴシック" charset="-128"/>
          <a:cs typeface="ＭＳ Ｐゴシック" charset="-128"/>
        </a:defRPr>
      </a:lvl1pPr>
      <a:lvl2pPr algn="ctr" rtl="0" fontAlgn="base">
        <a:spcBef>
          <a:spcPct val="0"/>
        </a:spcBef>
        <a:spcAft>
          <a:spcPct val="0"/>
        </a:spcAft>
        <a:defRPr sz="4400">
          <a:solidFill>
            <a:schemeClr val="tx2"/>
          </a:solidFill>
          <a:latin typeface="Arial" charset="0"/>
          <a:ea typeface="ＭＳ Ｐゴシック" charset="-128"/>
          <a:cs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cs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cs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 charset="0"/>
                <a:ea typeface="ＭＳ Ｐゴシック" pitchFamily="1" charset="-128"/>
                <a:cs typeface="ＭＳ Ｐゴシック" pitchFamily="1" charset="-128"/>
              </a:defRPr>
            </a:lvl1pPr>
          </a:lstStyle>
          <a:p>
            <a:pPr defTabSz="914400" fontAlgn="base">
              <a:spcBef>
                <a:spcPct val="0"/>
              </a:spcBef>
              <a:spcAft>
                <a:spcPct val="0"/>
              </a:spcAft>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 charset="0"/>
                <a:ea typeface="ＭＳ Ｐゴシック" pitchFamily="1" charset="-128"/>
                <a:cs typeface="ＭＳ Ｐゴシック" pitchFamily="1" charset="-128"/>
              </a:defRPr>
            </a:lvl1pPr>
          </a:lstStyle>
          <a:p>
            <a:pPr defTabSz="914400" fontAlgn="base">
              <a:spcBef>
                <a:spcPct val="0"/>
              </a:spcBef>
              <a:spcAft>
                <a:spcPct val="0"/>
              </a:spcAft>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Arial" pitchFamily="34" charset="0"/>
              </a:defRPr>
            </a:lvl1pPr>
          </a:lstStyle>
          <a:p>
            <a:pPr defTabSz="914400" fontAlgn="base">
              <a:spcBef>
                <a:spcPct val="0"/>
              </a:spcBef>
              <a:spcAft>
                <a:spcPct val="0"/>
              </a:spcAft>
              <a:defRPr/>
            </a:pPr>
            <a:fld id="{06AF3AA0-1676-439A-94EA-58A6D63C4293}" type="slidenum">
              <a:rPr lang="en-US">
                <a:ea typeface="ＭＳ Ｐゴシック" pitchFamily="34" charset="-128"/>
              </a:rPr>
              <a:pPr defTabSz="914400"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38347689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defTabSz="914400" fontAlgn="base">
              <a:spcBef>
                <a:spcPct val="0"/>
              </a:spcBef>
              <a:spcAft>
                <a:spcPct val="0"/>
              </a:spcAft>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defTabSz="914400" fontAlgn="base">
              <a:spcBef>
                <a:spcPct val="0"/>
              </a:spcBef>
              <a:spcAft>
                <a:spcPct val="0"/>
              </a:spcAft>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defTabSz="914400" fontAlgn="base">
              <a:spcBef>
                <a:spcPct val="0"/>
              </a:spcBef>
              <a:spcAft>
                <a:spcPct val="0"/>
              </a:spcAft>
              <a:defRPr/>
            </a:pPr>
            <a:fld id="{60B74786-FA81-4A80-BE59-B307420AAEC3}" type="slidenum">
              <a:rPr lang="en-US">
                <a:ea typeface="ＭＳ Ｐゴシック" pitchFamily="34" charset="-128"/>
              </a:rPr>
              <a:pPr defTabSz="914400"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254127015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defTabSz="914400" fontAlgn="base">
              <a:spcBef>
                <a:spcPct val="0"/>
              </a:spcBef>
              <a:spcAft>
                <a:spcPct val="0"/>
              </a:spcAft>
              <a:defRPr/>
            </a:pPr>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258825309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965" r:id="rId14"/>
  </p:sldLayoutIdLst>
  <p:transition xmlns:p14="http://schemas.microsoft.com/office/powerpoint/2010/main" spd="slow"/>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30828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3074" name="Picture 7" descr="OCSO PHGR PPT Slide Background NEW 2"/>
          <p:cNvPicPr>
            <a:picLocks noChangeAspect="1" noChangeArrowheads="1"/>
          </p:cNvPicPr>
          <p:nvPr/>
        </p:nvPicPr>
        <p:blipFill>
          <a:blip r:embed="rId15"/>
          <a:srcRect/>
          <a:stretch>
            <a:fillRect/>
          </a:stretch>
        </p:blipFill>
        <p:spPr bwMode="auto">
          <a:xfrm>
            <a:off x="-152400" y="0"/>
            <a:ext cx="9448800" cy="6870700"/>
          </a:xfrm>
          <a:prstGeom prst="rect">
            <a:avLst/>
          </a:prstGeom>
          <a:noFill/>
          <a:ln w="9525">
            <a:noFill/>
            <a:miter lim="800000"/>
            <a:headEnd/>
            <a:tailEnd/>
          </a:ln>
        </p:spPr>
      </p:pic>
      <p:sp>
        <p:nvSpPr>
          <p:cNvPr id="3075"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553200"/>
            <a:ext cx="822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Arial" pitchFamily="34" charset="0"/>
              </a:defRPr>
            </a:lvl1pPr>
          </a:lstStyle>
          <a:p>
            <a:pPr defTabSz="914400" fontAlgn="base">
              <a:spcBef>
                <a:spcPct val="0"/>
              </a:spcBef>
              <a:spcAft>
                <a:spcPct val="0"/>
              </a:spcAft>
              <a:defRPr/>
            </a:pPr>
            <a:endParaRPr lang="ru-RU">
              <a:ea typeface="ＭＳ Ｐゴシック" pitchFamily="34" charset="-128"/>
            </a:endParaRPr>
          </a:p>
        </p:txBody>
      </p:sp>
    </p:spTree>
    <p:extLst>
      <p:ext uri="{BB962C8B-B14F-4D97-AF65-F5344CB8AC3E}">
        <p14:creationId xmlns:p14="http://schemas.microsoft.com/office/powerpoint/2010/main" val="24229474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xmlns:p14="http://schemas.microsoft.com/office/powerpoint/2010/main" spd="slow"/>
  <p:hf hdr="0" ftr="0" dt="0"/>
  <p:txStyles>
    <p:titleStyle>
      <a:lvl1pPr algn="ctr" rtl="0" eaLnBrk="0" fontAlgn="base" hangingPunct="0">
        <a:spcBef>
          <a:spcPct val="0"/>
        </a:spcBef>
        <a:spcAft>
          <a:spcPct val="0"/>
        </a:spcAft>
        <a:defRPr sz="2800" b="1">
          <a:solidFill>
            <a:schemeClr val="bg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2800" b="1">
          <a:solidFill>
            <a:schemeClr val="bg1"/>
          </a:solidFill>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2800" b="1">
          <a:solidFill>
            <a:schemeClr val="bg1"/>
          </a:solidFill>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2800" b="1">
          <a:solidFill>
            <a:schemeClr val="bg1"/>
          </a:solidFill>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2800" b="1">
          <a:solidFill>
            <a:schemeClr val="bg1"/>
          </a:solidFill>
          <a:latin typeface="Arial" charset="0"/>
          <a:ea typeface="ＭＳ Ｐゴシック" pitchFamily="1" charset="-128"/>
          <a:cs typeface="ＭＳ Ｐゴシック" pitchFamily="1" charset="-128"/>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EA5F00"/>
        </a:buClr>
        <a:buFont typeface="Wingdings" pitchFamily="2" charset="2"/>
        <a:buChar char="q"/>
        <a:defRPr sz="24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rgbClr val="EA5F00"/>
        </a:buClr>
        <a:buFont typeface="Wingdings" pitchFamily="2" charset="2"/>
        <a:buChar char="Ø"/>
        <a:defRPr sz="20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rgbClr val="EA5F00"/>
        </a:buClr>
        <a:buFont typeface="Wingdings" pitchFamily="2" charset="2"/>
        <a:buChar char="§"/>
        <a:defRPr>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rgbClr val="EA5F00"/>
        </a:buClr>
        <a:buChar char="–"/>
        <a:defRPr sz="14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rgbClr val="EA5F00"/>
        </a:buClr>
        <a:buChar char="»"/>
        <a:defRPr sz="1200">
          <a:solidFill>
            <a:schemeClr val="tx1"/>
          </a:solidFill>
          <a:latin typeface="+mn-lt"/>
          <a:ea typeface="ＭＳ Ｐゴシック" pitchFamily="1" charset="-128"/>
        </a:defRPr>
      </a:lvl5pPr>
      <a:lvl6pPr marL="2514600" indent="-228600" algn="l" rtl="0" fontAlgn="base">
        <a:spcBef>
          <a:spcPct val="20000"/>
        </a:spcBef>
        <a:spcAft>
          <a:spcPct val="0"/>
        </a:spcAft>
        <a:buClr>
          <a:srgbClr val="EA5F00"/>
        </a:buClr>
        <a:buChar char="»"/>
        <a:defRPr sz="1200">
          <a:solidFill>
            <a:schemeClr val="tx1"/>
          </a:solidFill>
          <a:latin typeface="+mn-lt"/>
        </a:defRPr>
      </a:lvl6pPr>
      <a:lvl7pPr marL="2971800" indent="-228600" algn="l" rtl="0" fontAlgn="base">
        <a:spcBef>
          <a:spcPct val="20000"/>
        </a:spcBef>
        <a:spcAft>
          <a:spcPct val="0"/>
        </a:spcAft>
        <a:buClr>
          <a:srgbClr val="EA5F00"/>
        </a:buClr>
        <a:buChar char="»"/>
        <a:defRPr sz="1200">
          <a:solidFill>
            <a:schemeClr val="tx1"/>
          </a:solidFill>
          <a:latin typeface="+mn-lt"/>
        </a:defRPr>
      </a:lvl7pPr>
      <a:lvl8pPr marL="3429000" indent="-228600" algn="l" rtl="0" fontAlgn="base">
        <a:spcBef>
          <a:spcPct val="20000"/>
        </a:spcBef>
        <a:spcAft>
          <a:spcPct val="0"/>
        </a:spcAft>
        <a:buClr>
          <a:srgbClr val="EA5F00"/>
        </a:buClr>
        <a:buChar char="»"/>
        <a:defRPr sz="1200">
          <a:solidFill>
            <a:schemeClr val="tx1"/>
          </a:solidFill>
          <a:latin typeface="+mn-lt"/>
        </a:defRPr>
      </a:lvl8pPr>
      <a:lvl9pPr marL="3886200" indent="-228600" algn="l" rtl="0" fontAlgn="base">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72600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Lst>
  <p:transition xmlns:p14="http://schemas.microsoft.com/office/powerpoint/2010/main">
    <p:fade/>
  </p:transition>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Myriad Web Pro"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Myriad Web Pro"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Myriad Web Pro"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Myriad Web Pro"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1" charset="-128"/>
              </a:defRPr>
            </a:lvl1pPr>
          </a:lstStyle>
          <a:p>
            <a:pPr defTabSz="914400" fontAlgn="base">
              <a:spcBef>
                <a:spcPct val="0"/>
              </a:spcBef>
              <a:spcAft>
                <a:spcPct val="0"/>
              </a:spcAft>
              <a:defRPr/>
            </a:pPr>
            <a:fld id="{B9D29843-936D-4F00-88BE-B0E6262E48FA}"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2909655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transition xmlns:p14="http://schemas.microsoft.com/office/powerpoint/2010/main" spd="slow"/>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41586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Lst>
  <p:transition xmlns:p14="http://schemas.microsoft.com/office/powerpoint/2010/main">
    <p:fade/>
  </p:transition>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Myriad Web Pro"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Myriad Web Pro"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Myriad Web Pro"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Myriad Web Pro"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2.png"/><Relationship Id="rId1" Type="http://schemas.openxmlformats.org/officeDocument/2006/relationships/slideLayout" Target="../slideLayouts/slideLayout49.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3.png"/><Relationship Id="rId1" Type="http://schemas.openxmlformats.org/officeDocument/2006/relationships/slideLayout" Target="../slideLayouts/slideLayout49.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4.png"/><Relationship Id="rId1" Type="http://schemas.openxmlformats.org/officeDocument/2006/relationships/slideLayout" Target="../slideLayouts/slideLayout49.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5.png"/><Relationship Id="rId1" Type="http://schemas.openxmlformats.org/officeDocument/2006/relationships/slideLayout" Target="../slideLayouts/slideLayout49.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3.xls"/><Relationship Id="rId5" Type="http://schemas.openxmlformats.org/officeDocument/2006/relationships/image" Target="../media/image27.emf"/><Relationship Id="rId1" Type="http://schemas.openxmlformats.org/officeDocument/2006/relationships/vmlDrawing" Target="../drawings/vmlDrawing3.vml"/><Relationship Id="rId2"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21.xml"/><Relationship Id="rId2"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49.xml"/><Relationship Id="rId2"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image" Target="../media/image46.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xcel_97_-_2004_Worksheet1.xls"/><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8.xml"/><Relationship Id="rId3"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49.jpg"/><Relationship Id="rId3"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oleObject" Target="../embeddings/Microsoft_Excel_97_-_2004_Worksheet2.xls"/><Relationship Id="rId5"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slideLayout" Target="../slideLayouts/slideLayout1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9.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1.png"/><Relationship Id="rId1" Type="http://schemas.openxmlformats.org/officeDocument/2006/relationships/slideLayout" Target="../slideLayouts/slideLayout49.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8801"/>
          <a:stretch/>
        </p:blipFill>
        <p:spPr>
          <a:xfrm>
            <a:off x="0" y="-1"/>
            <a:ext cx="9144000" cy="4690827"/>
          </a:xfrm>
          <a:prstGeom prst="rect">
            <a:avLst/>
          </a:prstGeom>
        </p:spPr>
      </p:pic>
      <p:sp>
        <p:nvSpPr>
          <p:cNvPr id="4" name="Rectangle 3"/>
          <p:cNvSpPr/>
          <p:nvPr/>
        </p:nvSpPr>
        <p:spPr>
          <a:xfrm>
            <a:off x="0" y="-1"/>
            <a:ext cx="9144000" cy="4690827"/>
          </a:xfrm>
          <a:prstGeom prst="rect">
            <a:avLst/>
          </a:prstGeom>
          <a:solidFill>
            <a:srgbClr val="FFFF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38" name="Rectangle 2"/>
          <p:cNvSpPr>
            <a:spLocks noGrp="1" noChangeArrowheads="1"/>
          </p:cNvSpPr>
          <p:nvPr>
            <p:ph type="ctrTitle"/>
          </p:nvPr>
        </p:nvSpPr>
        <p:spPr>
          <a:xfrm>
            <a:off x="0" y="2942376"/>
            <a:ext cx="9144000" cy="1748450"/>
          </a:xfrm>
          <a:solidFill>
            <a:srgbClr val="FFFFFF">
              <a:alpha val="60000"/>
            </a:srgbClr>
          </a:solidFill>
          <a:ln>
            <a:noFill/>
          </a:ln>
          <a:effectLst/>
        </p:spPr>
        <p:txBody>
          <a:bodyPr anchor="t"/>
          <a:lstStyle/>
          <a:p>
            <a:pPr algn="l" eaLnBrk="1" hangingPunct="1"/>
            <a:r>
              <a:rPr lang="en-US" sz="3600" dirty="0" smtClean="0">
                <a:solidFill>
                  <a:srgbClr val="843C0C"/>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rPr>
              <a:t>The Prescription Opioid and Heroin Crisis: </a:t>
            </a:r>
            <a:br>
              <a:rPr lang="en-US" sz="3600" dirty="0" smtClean="0">
                <a:solidFill>
                  <a:srgbClr val="843C0C"/>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rPr>
            </a:br>
            <a:r>
              <a:rPr lang="en-US" sz="3600" i="1" dirty="0" smtClean="0">
                <a:solidFill>
                  <a:srgbClr val="843C0C"/>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rPr>
              <a:t>An Epidemic of Addiction</a:t>
            </a:r>
            <a:r>
              <a:rPr lang="en-US" sz="2800" dirty="0" smtClean="0">
                <a:solidFill>
                  <a:srgbClr val="000090"/>
                </a:solidFill>
                <a:latin typeface="Times New Roman" panose="02020603050405020304" pitchFamily="18" charset="0"/>
                <a:ea typeface="ＭＳ Ｐゴシック" pitchFamily="34" charset="-128"/>
                <a:cs typeface="Times New Roman" panose="02020603050405020304" pitchFamily="18" charset="0"/>
              </a:rPr>
              <a:t/>
            </a:r>
            <a:br>
              <a:rPr lang="en-US" sz="2800" dirty="0" smtClean="0">
                <a:solidFill>
                  <a:srgbClr val="000090"/>
                </a:solidFill>
                <a:latin typeface="Times New Roman" panose="02020603050405020304" pitchFamily="18" charset="0"/>
                <a:ea typeface="ＭＳ Ｐゴシック" pitchFamily="34" charset="-128"/>
                <a:cs typeface="Times New Roman" panose="02020603050405020304" pitchFamily="18" charset="0"/>
              </a:rPr>
            </a:br>
            <a:r>
              <a:rPr lang="en-US" sz="4800" dirty="0" smtClean="0">
                <a:solidFill>
                  <a:srgbClr val="000090"/>
                </a:solidFill>
                <a:latin typeface="Times New Roman" panose="02020603050405020304" pitchFamily="18" charset="0"/>
                <a:ea typeface="ＭＳ Ｐゴシック" pitchFamily="34" charset="-128"/>
                <a:cs typeface="Times New Roman" panose="02020603050405020304" pitchFamily="18" charset="0"/>
              </a:rPr>
              <a:t>  </a:t>
            </a:r>
            <a:r>
              <a:rPr lang="en-US" sz="5400" i="1" dirty="0" smtClean="0">
                <a:solidFill>
                  <a:srgbClr val="000090"/>
                </a:solidFill>
                <a:latin typeface="Times New Roman" panose="02020603050405020304" pitchFamily="18" charset="0"/>
                <a:ea typeface="ＭＳ Ｐゴシック" pitchFamily="34" charset="-128"/>
                <a:cs typeface="Times New Roman" panose="02020603050405020304" pitchFamily="18" charset="0"/>
              </a:rPr>
              <a:t/>
            </a:r>
            <a:br>
              <a:rPr lang="en-US" sz="5400" i="1" dirty="0" smtClean="0">
                <a:solidFill>
                  <a:srgbClr val="000090"/>
                </a:solidFill>
                <a:latin typeface="Times New Roman" panose="02020603050405020304" pitchFamily="18" charset="0"/>
                <a:ea typeface="ＭＳ Ｐゴシック" pitchFamily="34" charset="-128"/>
                <a:cs typeface="Times New Roman" panose="02020603050405020304" pitchFamily="18" charset="0"/>
              </a:rPr>
            </a:br>
            <a:r>
              <a:rPr lang="en-US" sz="4800" b="1" dirty="0" smtClean="0">
                <a:solidFill>
                  <a:schemeClr val="accent2"/>
                </a:solidFill>
                <a:latin typeface="Times New Roman" panose="02020603050405020304" pitchFamily="18" charset="0"/>
                <a:ea typeface="ＭＳ Ｐゴシック" pitchFamily="34" charset="-128"/>
                <a:cs typeface="Times New Roman" panose="02020603050405020304" pitchFamily="18" charset="0"/>
              </a:rPr>
              <a:t/>
            </a:r>
            <a:br>
              <a:rPr lang="en-US" sz="4800" b="1" dirty="0" smtClean="0">
                <a:solidFill>
                  <a:schemeClr val="accent2"/>
                </a:solidFill>
                <a:latin typeface="Times New Roman" panose="02020603050405020304" pitchFamily="18" charset="0"/>
                <a:ea typeface="ＭＳ Ｐゴシック" pitchFamily="34" charset="-128"/>
                <a:cs typeface="Times New Roman" panose="02020603050405020304" pitchFamily="18" charset="0"/>
              </a:rPr>
            </a:br>
            <a:endParaRPr lang="en-US" b="1" i="1" dirty="0" smtClean="0">
              <a:solidFill>
                <a:schemeClr val="accent2"/>
              </a:solidFill>
              <a:latin typeface="Times New Roman" panose="02020603050405020304" pitchFamily="18" charset="0"/>
              <a:ea typeface="ＭＳ Ｐゴシック" pitchFamily="34" charset="-128"/>
              <a:cs typeface="Times New Roman" panose="02020603050405020304" pitchFamily="18" charset="0"/>
            </a:endParaRPr>
          </a:p>
        </p:txBody>
      </p:sp>
      <p:sp>
        <p:nvSpPr>
          <p:cNvPr id="116739" name="Rectangle 3"/>
          <p:cNvSpPr>
            <a:spLocks noGrp="1" noChangeArrowheads="1"/>
          </p:cNvSpPr>
          <p:nvPr>
            <p:ph type="subTitle" idx="1"/>
          </p:nvPr>
        </p:nvSpPr>
        <p:spPr>
          <a:xfrm>
            <a:off x="-11981" y="4717992"/>
            <a:ext cx="7653859" cy="1528900"/>
          </a:xfrm>
          <a:solidFill>
            <a:srgbClr val="FFFFFF">
              <a:alpha val="60000"/>
            </a:srgbClr>
          </a:solidFill>
        </p:spPr>
        <p:txBody>
          <a:bodyPr/>
          <a:lstStyle/>
          <a:p>
            <a:pPr algn="l">
              <a:spcAft>
                <a:spcPts val="600"/>
              </a:spcAft>
              <a:buFontTx/>
              <a:buNone/>
            </a:pPr>
            <a:r>
              <a:rPr lang="en-US" sz="2800" dirty="0" smtClean="0">
                <a:solidFill>
                  <a:schemeClr val="tx1">
                    <a:lumMod val="75000"/>
                    <a:lumOff val="25000"/>
                  </a:schemeClr>
                </a:solidFill>
                <a:latin typeface="Times New Roman" panose="02020603050405020304" pitchFamily="18" charset="0"/>
                <a:ea typeface="ＭＳ Ｐゴシック" pitchFamily="34" charset="-128"/>
                <a:cs typeface="Times New Roman" panose="02020603050405020304" pitchFamily="18" charset="0"/>
              </a:rPr>
              <a:t>Andrew Kolodny, M.D.</a:t>
            </a:r>
          </a:p>
          <a:p>
            <a:pPr algn="l">
              <a:lnSpc>
                <a:spcPct val="80000"/>
              </a:lnSpc>
              <a:buFontTx/>
              <a:buNone/>
            </a:pPr>
            <a:r>
              <a:rPr lang="en-US" sz="1500" i="1" dirty="0" smtClean="0">
                <a:solidFill>
                  <a:schemeClr val="accent4">
                    <a:lumMod val="65000"/>
                    <a:lumOff val="35000"/>
                  </a:schemeClr>
                </a:solidFill>
                <a:ea typeface="ＭＳ Ｐゴシック" pitchFamily="34" charset="-128"/>
              </a:rPr>
              <a:t>Chief Medical Officer, Phoenix House Foundation Inc.</a:t>
            </a:r>
          </a:p>
          <a:p>
            <a:pPr algn="l">
              <a:lnSpc>
                <a:spcPct val="80000"/>
              </a:lnSpc>
              <a:buFontTx/>
              <a:buNone/>
            </a:pPr>
            <a:r>
              <a:rPr lang="en-US" sz="1500" i="1" dirty="0" smtClean="0">
                <a:solidFill>
                  <a:schemeClr val="accent4">
                    <a:lumMod val="65000"/>
                    <a:lumOff val="35000"/>
                  </a:schemeClr>
                </a:solidFill>
                <a:ea typeface="ＭＳ Ｐゴシック" pitchFamily="34" charset="-128"/>
              </a:rPr>
              <a:t>Executive Director, Physicians for Responsible Opioid Prescribing</a:t>
            </a:r>
          </a:p>
          <a:p>
            <a:pPr algn="l">
              <a:lnSpc>
                <a:spcPct val="80000"/>
              </a:lnSpc>
              <a:buFontTx/>
              <a:buNone/>
            </a:pPr>
            <a:r>
              <a:rPr lang="en-US" sz="1500" i="1" dirty="0" smtClean="0">
                <a:solidFill>
                  <a:schemeClr val="accent4">
                    <a:lumMod val="65000"/>
                    <a:lumOff val="35000"/>
                  </a:schemeClr>
                </a:solidFill>
                <a:ea typeface="ＭＳ Ｐゴシック" pitchFamily="34" charset="-128"/>
              </a:rPr>
              <a:t>Senior Scientist, Heller School for Social Policy and Management, </a:t>
            </a:r>
            <a:r>
              <a:rPr lang="en-US" sz="1500" i="1" dirty="0">
                <a:solidFill>
                  <a:schemeClr val="accent4">
                    <a:lumMod val="65000"/>
                    <a:lumOff val="35000"/>
                  </a:schemeClr>
                </a:solidFill>
                <a:ea typeface="ＭＳ Ｐゴシック" pitchFamily="34" charset="-128"/>
              </a:rPr>
              <a:t>Brandeis </a:t>
            </a:r>
            <a:r>
              <a:rPr lang="en-US" sz="1500" i="1" dirty="0" smtClean="0">
                <a:solidFill>
                  <a:schemeClr val="accent4">
                    <a:lumMod val="65000"/>
                    <a:lumOff val="35000"/>
                  </a:schemeClr>
                </a:solidFill>
                <a:ea typeface="ＭＳ Ｐゴシック" pitchFamily="34" charset="-128"/>
              </a:rPr>
              <a:t>University</a:t>
            </a:r>
          </a:p>
          <a:p>
            <a:pPr algn="l">
              <a:lnSpc>
                <a:spcPct val="80000"/>
              </a:lnSpc>
              <a:buFontTx/>
              <a:buNone/>
            </a:pPr>
            <a:r>
              <a:rPr lang="en-US" sz="1500" i="1" dirty="0" smtClean="0">
                <a:solidFill>
                  <a:schemeClr val="accent4">
                    <a:lumMod val="65000"/>
                    <a:lumOff val="35000"/>
                  </a:schemeClr>
                </a:solidFill>
                <a:ea typeface="ＭＳ Ｐゴシック" pitchFamily="34" charset="-128"/>
              </a:rPr>
              <a:t>Research Professor, Global Institute of Public Health, New York University </a:t>
            </a:r>
          </a:p>
          <a:p>
            <a:pPr algn="l">
              <a:lnSpc>
                <a:spcPct val="80000"/>
              </a:lnSpc>
              <a:buFontTx/>
              <a:buNone/>
            </a:pPr>
            <a:endParaRPr lang="en-US" sz="1500" dirty="0">
              <a:solidFill>
                <a:schemeClr val="accent4">
                  <a:lumMod val="65000"/>
                  <a:lumOff val="35000"/>
                </a:schemeClr>
              </a:solidFill>
              <a:ea typeface="ＭＳ Ｐゴシック" pitchFamily="34" charset="-128"/>
            </a:endParaRPr>
          </a:p>
          <a:p>
            <a:pPr algn="l">
              <a:lnSpc>
                <a:spcPct val="80000"/>
              </a:lnSpc>
              <a:buFontTx/>
              <a:buNone/>
            </a:pPr>
            <a:endParaRPr lang="en-US" sz="1600" dirty="0" smtClean="0">
              <a:solidFill>
                <a:schemeClr val="accent3">
                  <a:lumMod val="75000"/>
                </a:schemeClr>
              </a:solidFill>
              <a:ea typeface="ＭＳ Ｐゴシック" pitchFamily="34" charset="-128"/>
            </a:endParaRPr>
          </a:p>
        </p:txBody>
      </p:sp>
      <p:grpSp>
        <p:nvGrpSpPr>
          <p:cNvPr id="5" name="Group 4"/>
          <p:cNvGrpSpPr/>
          <p:nvPr/>
        </p:nvGrpSpPr>
        <p:grpSpPr>
          <a:xfrm>
            <a:off x="262550" y="1"/>
            <a:ext cx="2118511" cy="706170"/>
            <a:chOff x="262550" y="1"/>
            <a:chExt cx="2118511" cy="706170"/>
          </a:xfrm>
        </p:grpSpPr>
        <p:sp>
          <p:nvSpPr>
            <p:cNvPr id="3" name="Rectangle 2"/>
            <p:cNvSpPr/>
            <p:nvPr/>
          </p:nvSpPr>
          <p:spPr>
            <a:xfrm>
              <a:off x="262550" y="1"/>
              <a:ext cx="2118511" cy="706170"/>
            </a:xfrm>
            <a:prstGeom prst="rect">
              <a:avLst/>
            </a:prstGeom>
            <a:solidFill>
              <a:srgbClr val="00B7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582" y="27166"/>
              <a:ext cx="1923845" cy="615630"/>
            </a:xfrm>
            <a:prstGeom prst="rect">
              <a:avLst/>
            </a:prstGeom>
          </p:spPr>
        </p:pic>
      </p:grpSp>
      <p:pic>
        <p:nvPicPr>
          <p:cNvPr id="7" name="Picture 7" descr="PH_logo_RGB_sm.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41879" y="5413414"/>
            <a:ext cx="1178458" cy="117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253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6739"/>
                                        </p:tgtEl>
                                        <p:attrNameLst>
                                          <p:attrName>style.visibility</p:attrName>
                                        </p:attrNameLst>
                                      </p:cBhvr>
                                      <p:to>
                                        <p:strVal val="visible"/>
                                      </p:to>
                                    </p:set>
                                    <p:animEffect transition="in" filter="wipe(left)">
                                      <p:cBhvr>
                                        <p:cTn id="7" dur="500"/>
                                        <p:tgtEl>
                                          <p:spTgt spid="11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6" descr="focused index.png"/>
          <p:cNvPicPr>
            <a:picLocks noChangeAspect="1"/>
          </p:cNvPicPr>
          <p:nvPr/>
        </p:nvPicPr>
        <p:blipFill>
          <a:blip r:embed="rId2"/>
          <a:srcRect/>
          <a:stretch>
            <a:fillRect/>
          </a:stretch>
        </p:blipFill>
        <p:spPr bwMode="auto">
          <a:xfrm>
            <a:off x="457200" y="5638800"/>
            <a:ext cx="5322888" cy="987425"/>
          </a:xfrm>
          <a:prstGeom prst="rect">
            <a:avLst/>
          </a:prstGeom>
          <a:noFill/>
          <a:ln w="9525">
            <a:noFill/>
            <a:miter lim="800000"/>
            <a:headEnd/>
            <a:tailEnd/>
          </a:ln>
        </p:spPr>
      </p:pic>
      <p:pic>
        <p:nvPicPr>
          <p:cNvPr id="128003" name="Picture 7" descr="Source.png"/>
          <p:cNvPicPr>
            <a:picLocks noChangeAspect="1"/>
          </p:cNvPicPr>
          <p:nvPr/>
        </p:nvPicPr>
        <p:blipFill>
          <a:blip r:embed="rId3"/>
          <a:srcRect/>
          <a:stretch>
            <a:fillRect/>
          </a:stretch>
        </p:blipFill>
        <p:spPr bwMode="auto">
          <a:xfrm>
            <a:off x="5791200" y="5791200"/>
            <a:ext cx="3070225" cy="688975"/>
          </a:xfrm>
          <a:prstGeom prst="rect">
            <a:avLst/>
          </a:prstGeom>
          <a:noFill/>
          <a:ln w="9525">
            <a:noFill/>
            <a:miter lim="800000"/>
            <a:headEnd/>
            <a:tailEnd/>
          </a:ln>
        </p:spPr>
      </p:pic>
      <p:sp>
        <p:nvSpPr>
          <p:cNvPr id="128004" name="TextBox 9"/>
          <p:cNvSpPr txBox="1">
            <a:spLocks noChangeArrowheads="1"/>
          </p:cNvSpPr>
          <p:nvPr/>
        </p:nvSpPr>
        <p:spPr bwMode="auto">
          <a:xfrm>
            <a:off x="304800" y="-36513"/>
            <a:ext cx="8610600" cy="646113"/>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b="1">
                <a:solidFill>
                  <a:srgbClr val="000000"/>
                </a:solidFill>
                <a:ea typeface="ＭＳ Ｐゴシック" pitchFamily="34" charset="-128"/>
              </a:rPr>
              <a:t>Primary non-heroin opiates/synthetics admission rates, by State</a:t>
            </a:r>
          </a:p>
          <a:p>
            <a:pPr algn="ctr" defTabSz="914400" fontAlgn="base">
              <a:spcBef>
                <a:spcPct val="0"/>
              </a:spcBef>
              <a:spcAft>
                <a:spcPct val="0"/>
              </a:spcAft>
            </a:pPr>
            <a:r>
              <a:rPr lang="en-US" b="1">
                <a:solidFill>
                  <a:srgbClr val="000000"/>
                </a:solidFill>
                <a:ea typeface="ＭＳ Ｐゴシック" pitchFamily="34" charset="-128"/>
              </a:rPr>
              <a:t> (per 100,000 population aged 12 and over)</a:t>
            </a:r>
            <a:endParaRPr lang="en-US">
              <a:solidFill>
                <a:srgbClr val="000000"/>
              </a:solidFill>
              <a:ea typeface="ＭＳ Ｐゴシック" pitchFamily="34" charset="-128"/>
            </a:endParaRPr>
          </a:p>
        </p:txBody>
      </p:sp>
      <p:pic>
        <p:nvPicPr>
          <p:cNvPr id="128005" name="Picture 5" descr="2003.png"/>
          <p:cNvPicPr>
            <a:picLocks noChangeAspect="1"/>
          </p:cNvPicPr>
          <p:nvPr/>
        </p:nvPicPr>
        <p:blipFill>
          <a:blip r:embed="rId4"/>
          <a:srcRect/>
          <a:stretch>
            <a:fillRect/>
          </a:stretch>
        </p:blipFill>
        <p:spPr bwMode="auto">
          <a:xfrm>
            <a:off x="1295400" y="685800"/>
            <a:ext cx="6273800" cy="4994275"/>
          </a:xfrm>
          <a:prstGeom prst="rect">
            <a:avLst/>
          </a:prstGeom>
          <a:noFill/>
          <a:ln w="9525">
            <a:noFill/>
            <a:miter lim="800000"/>
            <a:headEnd/>
            <a:tailEnd/>
          </a:ln>
        </p:spPr>
      </p:pic>
      <p:sp>
        <p:nvSpPr>
          <p:cNvPr id="6" name="Slide Number Placeholder 5"/>
          <p:cNvSpPr>
            <a:spLocks noGrp="1"/>
          </p:cNvSpPr>
          <p:nvPr>
            <p:ph type="sldNum" sz="quarter" idx="12"/>
          </p:nvPr>
        </p:nvSpPr>
        <p:spPr>
          <a:xfrm>
            <a:off x="7010400" y="6381750"/>
            <a:ext cx="2133600" cy="476250"/>
          </a:xfrm>
        </p:spPr>
        <p:txBody>
          <a:bodyPr/>
          <a:lstStyle/>
          <a:p>
            <a:pPr>
              <a:defRPr/>
            </a:pPr>
            <a:fld id="{83EB393E-F00D-481E-9AD6-511846A284A6}" type="slidenum">
              <a:rPr lang="en-US" sz="2000" b="1" smtClean="0">
                <a:solidFill>
                  <a:srgbClr val="000000"/>
                </a:solidFill>
              </a:rPr>
              <a:pPr>
                <a:defRPr/>
              </a:pPr>
              <a:t>10</a:t>
            </a:fld>
            <a:endParaRPr lang="en-US" sz="2000" b="1" dirty="0">
              <a:solidFill>
                <a:srgbClr val="000000"/>
              </a:solidFill>
            </a:endParaRPr>
          </a:p>
        </p:txBody>
      </p:sp>
    </p:spTree>
    <p:extLst>
      <p:ext uri="{BB962C8B-B14F-4D97-AF65-F5344CB8AC3E}">
        <p14:creationId xmlns:p14="http://schemas.microsoft.com/office/powerpoint/2010/main" val="2512213530"/>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6" descr="focused index.png"/>
          <p:cNvPicPr>
            <a:picLocks noChangeAspect="1"/>
          </p:cNvPicPr>
          <p:nvPr/>
        </p:nvPicPr>
        <p:blipFill>
          <a:blip r:embed="rId2"/>
          <a:srcRect/>
          <a:stretch>
            <a:fillRect/>
          </a:stretch>
        </p:blipFill>
        <p:spPr bwMode="auto">
          <a:xfrm>
            <a:off x="457200" y="5638800"/>
            <a:ext cx="5322888" cy="987425"/>
          </a:xfrm>
          <a:prstGeom prst="rect">
            <a:avLst/>
          </a:prstGeom>
          <a:noFill/>
          <a:ln w="9525">
            <a:noFill/>
            <a:miter lim="800000"/>
            <a:headEnd/>
            <a:tailEnd/>
          </a:ln>
        </p:spPr>
      </p:pic>
      <p:pic>
        <p:nvPicPr>
          <p:cNvPr id="129027" name="Picture 7" descr="Source.png"/>
          <p:cNvPicPr>
            <a:picLocks noChangeAspect="1"/>
          </p:cNvPicPr>
          <p:nvPr/>
        </p:nvPicPr>
        <p:blipFill>
          <a:blip r:embed="rId3"/>
          <a:srcRect/>
          <a:stretch>
            <a:fillRect/>
          </a:stretch>
        </p:blipFill>
        <p:spPr bwMode="auto">
          <a:xfrm>
            <a:off x="5791200" y="5791200"/>
            <a:ext cx="3070225" cy="688975"/>
          </a:xfrm>
          <a:prstGeom prst="rect">
            <a:avLst/>
          </a:prstGeom>
          <a:noFill/>
          <a:ln w="9525">
            <a:noFill/>
            <a:miter lim="800000"/>
            <a:headEnd/>
            <a:tailEnd/>
          </a:ln>
        </p:spPr>
      </p:pic>
      <p:sp>
        <p:nvSpPr>
          <p:cNvPr id="129028" name="TextBox 9"/>
          <p:cNvSpPr txBox="1">
            <a:spLocks noChangeArrowheads="1"/>
          </p:cNvSpPr>
          <p:nvPr/>
        </p:nvSpPr>
        <p:spPr bwMode="auto">
          <a:xfrm>
            <a:off x="304800" y="0"/>
            <a:ext cx="8610600" cy="646113"/>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b="1">
                <a:solidFill>
                  <a:srgbClr val="000000"/>
                </a:solidFill>
                <a:ea typeface="ＭＳ Ｐゴシック" pitchFamily="34" charset="-128"/>
              </a:rPr>
              <a:t>Primary non-heroin opiates/synthetics admission rates, by State</a:t>
            </a:r>
          </a:p>
          <a:p>
            <a:pPr algn="ctr" defTabSz="914400" fontAlgn="base">
              <a:spcBef>
                <a:spcPct val="0"/>
              </a:spcBef>
              <a:spcAft>
                <a:spcPct val="0"/>
              </a:spcAft>
            </a:pPr>
            <a:r>
              <a:rPr lang="en-US" b="1">
                <a:solidFill>
                  <a:srgbClr val="000000"/>
                </a:solidFill>
                <a:ea typeface="ＭＳ Ｐゴシック" pitchFamily="34" charset="-128"/>
              </a:rPr>
              <a:t> (per 100,000 population aged 12 and over)</a:t>
            </a:r>
            <a:endParaRPr lang="en-US">
              <a:solidFill>
                <a:srgbClr val="000000"/>
              </a:solidFill>
              <a:ea typeface="ＭＳ Ｐゴシック" pitchFamily="34" charset="-128"/>
            </a:endParaRPr>
          </a:p>
        </p:txBody>
      </p:sp>
      <p:pic>
        <p:nvPicPr>
          <p:cNvPr id="129029" name="Picture 5" descr="2005.png"/>
          <p:cNvPicPr>
            <a:picLocks noChangeAspect="1"/>
          </p:cNvPicPr>
          <p:nvPr/>
        </p:nvPicPr>
        <p:blipFill>
          <a:blip r:embed="rId4"/>
          <a:srcRect/>
          <a:stretch>
            <a:fillRect/>
          </a:stretch>
        </p:blipFill>
        <p:spPr bwMode="auto">
          <a:xfrm>
            <a:off x="1066800" y="609600"/>
            <a:ext cx="6529388" cy="5076825"/>
          </a:xfrm>
          <a:prstGeom prst="rect">
            <a:avLst/>
          </a:prstGeom>
          <a:noFill/>
          <a:ln w="9525">
            <a:noFill/>
            <a:miter lim="800000"/>
            <a:headEnd/>
            <a:tailEnd/>
          </a:ln>
        </p:spPr>
      </p:pic>
      <p:sp>
        <p:nvSpPr>
          <p:cNvPr id="6" name="Slide Number Placeholder 5"/>
          <p:cNvSpPr>
            <a:spLocks noGrp="1"/>
          </p:cNvSpPr>
          <p:nvPr>
            <p:ph type="sldNum" sz="quarter" idx="12"/>
          </p:nvPr>
        </p:nvSpPr>
        <p:spPr>
          <a:xfrm>
            <a:off x="7010400" y="6381750"/>
            <a:ext cx="2133600" cy="476250"/>
          </a:xfrm>
        </p:spPr>
        <p:txBody>
          <a:bodyPr/>
          <a:lstStyle/>
          <a:p>
            <a:pPr>
              <a:defRPr/>
            </a:pPr>
            <a:fld id="{83EB393E-F00D-481E-9AD6-511846A284A6}" type="slidenum">
              <a:rPr lang="en-US" sz="2000" b="1" smtClean="0">
                <a:solidFill>
                  <a:srgbClr val="000000"/>
                </a:solidFill>
              </a:rPr>
              <a:pPr>
                <a:defRPr/>
              </a:pPr>
              <a:t>11</a:t>
            </a:fld>
            <a:endParaRPr lang="en-US" sz="2000" b="1" dirty="0">
              <a:solidFill>
                <a:srgbClr val="000000"/>
              </a:solidFill>
            </a:endParaRPr>
          </a:p>
        </p:txBody>
      </p:sp>
    </p:spTree>
    <p:extLst>
      <p:ext uri="{BB962C8B-B14F-4D97-AF65-F5344CB8AC3E}">
        <p14:creationId xmlns:p14="http://schemas.microsoft.com/office/powerpoint/2010/main" val="4144209632"/>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6" descr="focused index.png"/>
          <p:cNvPicPr>
            <a:picLocks noChangeAspect="1"/>
          </p:cNvPicPr>
          <p:nvPr/>
        </p:nvPicPr>
        <p:blipFill>
          <a:blip r:embed="rId2"/>
          <a:srcRect/>
          <a:stretch>
            <a:fillRect/>
          </a:stretch>
        </p:blipFill>
        <p:spPr bwMode="auto">
          <a:xfrm>
            <a:off x="457200" y="5638800"/>
            <a:ext cx="5322888" cy="987425"/>
          </a:xfrm>
          <a:prstGeom prst="rect">
            <a:avLst/>
          </a:prstGeom>
          <a:noFill/>
          <a:ln w="9525">
            <a:noFill/>
            <a:miter lim="800000"/>
            <a:headEnd/>
            <a:tailEnd/>
          </a:ln>
        </p:spPr>
      </p:pic>
      <p:pic>
        <p:nvPicPr>
          <p:cNvPr id="130051" name="Picture 7" descr="Source.png"/>
          <p:cNvPicPr>
            <a:picLocks noChangeAspect="1"/>
          </p:cNvPicPr>
          <p:nvPr/>
        </p:nvPicPr>
        <p:blipFill>
          <a:blip r:embed="rId3"/>
          <a:srcRect/>
          <a:stretch>
            <a:fillRect/>
          </a:stretch>
        </p:blipFill>
        <p:spPr bwMode="auto">
          <a:xfrm>
            <a:off x="5791200" y="5791200"/>
            <a:ext cx="3070225" cy="688975"/>
          </a:xfrm>
          <a:prstGeom prst="rect">
            <a:avLst/>
          </a:prstGeom>
          <a:noFill/>
          <a:ln w="9525">
            <a:noFill/>
            <a:miter lim="800000"/>
            <a:headEnd/>
            <a:tailEnd/>
          </a:ln>
        </p:spPr>
      </p:pic>
      <p:sp>
        <p:nvSpPr>
          <p:cNvPr id="130052" name="TextBox 9"/>
          <p:cNvSpPr txBox="1">
            <a:spLocks noChangeArrowheads="1"/>
          </p:cNvSpPr>
          <p:nvPr/>
        </p:nvSpPr>
        <p:spPr bwMode="auto">
          <a:xfrm>
            <a:off x="304800" y="0"/>
            <a:ext cx="8610600" cy="646113"/>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b="1">
                <a:solidFill>
                  <a:srgbClr val="000000"/>
                </a:solidFill>
                <a:ea typeface="ＭＳ Ｐゴシック" pitchFamily="34" charset="-128"/>
              </a:rPr>
              <a:t>Primary non-heroin opiates/synthetics admission rates, by State</a:t>
            </a:r>
          </a:p>
          <a:p>
            <a:pPr algn="ctr" defTabSz="914400" fontAlgn="base">
              <a:spcBef>
                <a:spcPct val="0"/>
              </a:spcBef>
              <a:spcAft>
                <a:spcPct val="0"/>
              </a:spcAft>
            </a:pPr>
            <a:r>
              <a:rPr lang="en-US" b="1">
                <a:solidFill>
                  <a:srgbClr val="000000"/>
                </a:solidFill>
                <a:ea typeface="ＭＳ Ｐゴシック" pitchFamily="34" charset="-128"/>
              </a:rPr>
              <a:t> (per 100,000 population aged 12 and over)</a:t>
            </a:r>
            <a:endParaRPr lang="en-US">
              <a:solidFill>
                <a:srgbClr val="000000"/>
              </a:solidFill>
              <a:ea typeface="ＭＳ Ｐゴシック" pitchFamily="34" charset="-128"/>
            </a:endParaRPr>
          </a:p>
        </p:txBody>
      </p:sp>
      <p:pic>
        <p:nvPicPr>
          <p:cNvPr id="130053" name="Picture 5" descr="2007.png"/>
          <p:cNvPicPr>
            <a:picLocks noChangeAspect="1"/>
          </p:cNvPicPr>
          <p:nvPr/>
        </p:nvPicPr>
        <p:blipFill>
          <a:blip r:embed="rId4"/>
          <a:srcRect/>
          <a:stretch>
            <a:fillRect/>
          </a:stretch>
        </p:blipFill>
        <p:spPr bwMode="auto">
          <a:xfrm>
            <a:off x="1219200" y="577850"/>
            <a:ext cx="6299200" cy="5060950"/>
          </a:xfrm>
          <a:prstGeom prst="rect">
            <a:avLst/>
          </a:prstGeom>
          <a:noFill/>
          <a:ln w="9525">
            <a:noFill/>
            <a:miter lim="800000"/>
            <a:headEnd/>
            <a:tailEnd/>
          </a:ln>
        </p:spPr>
      </p:pic>
      <p:sp>
        <p:nvSpPr>
          <p:cNvPr id="6" name="Slide Number Placeholder 5"/>
          <p:cNvSpPr>
            <a:spLocks noGrp="1"/>
          </p:cNvSpPr>
          <p:nvPr>
            <p:ph type="sldNum" sz="quarter" idx="12"/>
          </p:nvPr>
        </p:nvSpPr>
        <p:spPr>
          <a:xfrm>
            <a:off x="7010400" y="6381750"/>
            <a:ext cx="2133600" cy="476250"/>
          </a:xfrm>
        </p:spPr>
        <p:txBody>
          <a:bodyPr/>
          <a:lstStyle/>
          <a:p>
            <a:pPr>
              <a:defRPr/>
            </a:pPr>
            <a:fld id="{83EB393E-F00D-481E-9AD6-511846A284A6}" type="slidenum">
              <a:rPr lang="en-US" sz="2000" b="1" smtClean="0">
                <a:solidFill>
                  <a:srgbClr val="000000"/>
                </a:solidFill>
              </a:rPr>
              <a:pPr>
                <a:defRPr/>
              </a:pPr>
              <a:t>12</a:t>
            </a:fld>
            <a:endParaRPr lang="en-US" sz="2000" b="1" dirty="0">
              <a:solidFill>
                <a:srgbClr val="000000"/>
              </a:solidFill>
            </a:endParaRPr>
          </a:p>
        </p:txBody>
      </p:sp>
    </p:spTree>
    <p:extLst>
      <p:ext uri="{BB962C8B-B14F-4D97-AF65-F5344CB8AC3E}">
        <p14:creationId xmlns:p14="http://schemas.microsoft.com/office/powerpoint/2010/main" val="3310113873"/>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6" descr="focused index.png"/>
          <p:cNvPicPr>
            <a:picLocks noChangeAspect="1"/>
          </p:cNvPicPr>
          <p:nvPr/>
        </p:nvPicPr>
        <p:blipFill>
          <a:blip r:embed="rId2"/>
          <a:srcRect/>
          <a:stretch>
            <a:fillRect/>
          </a:stretch>
        </p:blipFill>
        <p:spPr bwMode="auto">
          <a:xfrm>
            <a:off x="457200" y="5638800"/>
            <a:ext cx="5322888" cy="987425"/>
          </a:xfrm>
          <a:prstGeom prst="rect">
            <a:avLst/>
          </a:prstGeom>
          <a:noFill/>
          <a:ln w="9525">
            <a:noFill/>
            <a:miter lim="800000"/>
            <a:headEnd/>
            <a:tailEnd/>
          </a:ln>
        </p:spPr>
      </p:pic>
      <p:pic>
        <p:nvPicPr>
          <p:cNvPr id="131075" name="Picture 7" descr="Source.png"/>
          <p:cNvPicPr>
            <a:picLocks noChangeAspect="1"/>
          </p:cNvPicPr>
          <p:nvPr/>
        </p:nvPicPr>
        <p:blipFill>
          <a:blip r:embed="rId3"/>
          <a:srcRect/>
          <a:stretch>
            <a:fillRect/>
          </a:stretch>
        </p:blipFill>
        <p:spPr bwMode="auto">
          <a:xfrm>
            <a:off x="5791200" y="5791200"/>
            <a:ext cx="3070225" cy="688975"/>
          </a:xfrm>
          <a:prstGeom prst="rect">
            <a:avLst/>
          </a:prstGeom>
          <a:noFill/>
          <a:ln w="9525">
            <a:noFill/>
            <a:miter lim="800000"/>
            <a:headEnd/>
            <a:tailEnd/>
          </a:ln>
        </p:spPr>
      </p:pic>
      <p:sp>
        <p:nvSpPr>
          <p:cNvPr id="131076" name="TextBox 9"/>
          <p:cNvSpPr txBox="1">
            <a:spLocks noChangeArrowheads="1"/>
          </p:cNvSpPr>
          <p:nvPr/>
        </p:nvSpPr>
        <p:spPr bwMode="auto">
          <a:xfrm>
            <a:off x="304800" y="0"/>
            <a:ext cx="8610600" cy="646113"/>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b="1">
                <a:solidFill>
                  <a:srgbClr val="000000"/>
                </a:solidFill>
                <a:ea typeface="ＭＳ Ｐゴシック" pitchFamily="34" charset="-128"/>
              </a:rPr>
              <a:t>Primary non-heroin opiates/synthetics admission rates, by State</a:t>
            </a:r>
          </a:p>
          <a:p>
            <a:pPr algn="ctr" defTabSz="914400" fontAlgn="base">
              <a:spcBef>
                <a:spcPct val="0"/>
              </a:spcBef>
              <a:spcAft>
                <a:spcPct val="0"/>
              </a:spcAft>
            </a:pPr>
            <a:r>
              <a:rPr lang="en-US" b="1">
                <a:solidFill>
                  <a:srgbClr val="000000"/>
                </a:solidFill>
                <a:ea typeface="ＭＳ Ｐゴシック" pitchFamily="34" charset="-128"/>
              </a:rPr>
              <a:t> (per 100,000 population aged 12 and over)</a:t>
            </a:r>
            <a:endParaRPr lang="en-US">
              <a:solidFill>
                <a:srgbClr val="000000"/>
              </a:solidFill>
              <a:ea typeface="ＭＳ Ｐゴシック" pitchFamily="34" charset="-128"/>
            </a:endParaRPr>
          </a:p>
        </p:txBody>
      </p:sp>
      <p:pic>
        <p:nvPicPr>
          <p:cNvPr id="131077" name="Picture 8" descr="2009 v2.png"/>
          <p:cNvPicPr>
            <a:picLocks noChangeAspect="1"/>
          </p:cNvPicPr>
          <p:nvPr/>
        </p:nvPicPr>
        <p:blipFill>
          <a:blip r:embed="rId4"/>
          <a:srcRect/>
          <a:stretch>
            <a:fillRect/>
          </a:stretch>
        </p:blipFill>
        <p:spPr bwMode="auto">
          <a:xfrm>
            <a:off x="1524000" y="685800"/>
            <a:ext cx="6059488" cy="4870450"/>
          </a:xfrm>
          <a:prstGeom prst="rect">
            <a:avLst/>
          </a:prstGeom>
          <a:noFill/>
          <a:ln w="9525">
            <a:noFill/>
            <a:miter lim="800000"/>
            <a:headEnd/>
            <a:tailEnd/>
          </a:ln>
        </p:spPr>
      </p:pic>
      <p:sp>
        <p:nvSpPr>
          <p:cNvPr id="6" name="Slide Number Placeholder 5"/>
          <p:cNvSpPr>
            <a:spLocks noGrp="1"/>
          </p:cNvSpPr>
          <p:nvPr>
            <p:ph type="sldNum" sz="quarter" idx="12"/>
          </p:nvPr>
        </p:nvSpPr>
        <p:spPr>
          <a:xfrm>
            <a:off x="7010400" y="6381750"/>
            <a:ext cx="2133600" cy="476250"/>
          </a:xfrm>
        </p:spPr>
        <p:txBody>
          <a:bodyPr/>
          <a:lstStyle/>
          <a:p>
            <a:pPr>
              <a:defRPr/>
            </a:pPr>
            <a:fld id="{83EB393E-F00D-481E-9AD6-511846A284A6}" type="slidenum">
              <a:rPr lang="en-US" sz="2000" b="1" smtClean="0">
                <a:solidFill>
                  <a:srgbClr val="000000"/>
                </a:solidFill>
              </a:rPr>
              <a:pPr>
                <a:defRPr/>
              </a:pPr>
              <a:t>13</a:t>
            </a:fld>
            <a:endParaRPr lang="en-US" sz="2000" b="1" dirty="0">
              <a:solidFill>
                <a:srgbClr val="000000"/>
              </a:solidFill>
            </a:endParaRPr>
          </a:p>
        </p:txBody>
      </p:sp>
    </p:spTree>
    <p:extLst>
      <p:ext uri="{BB962C8B-B14F-4D97-AF65-F5344CB8AC3E}">
        <p14:creationId xmlns:p14="http://schemas.microsoft.com/office/powerpoint/2010/main" val="4577523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3EB393E-F00D-481E-9AD6-511846A284A6}" type="slidenum">
              <a:rPr lang="en-US" smtClean="0">
                <a:solidFill>
                  <a:srgbClr val="000000"/>
                </a:solidFill>
              </a:rPr>
              <a:pPr>
                <a:defRPr/>
              </a:pPr>
              <a:t>14</a:t>
            </a:fld>
            <a:endParaRPr lang="en-US">
              <a:solidFill>
                <a:srgbClr val="000000"/>
              </a:solidFill>
            </a:endParaRPr>
          </a:p>
        </p:txBody>
      </p:sp>
      <p:pic>
        <p:nvPicPr>
          <p:cNvPr id="3" name="Picture 2" descr="Screen Shot 2015-09-17 at 9.09.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78432"/>
          </a:xfrm>
          <a:prstGeom prst="rect">
            <a:avLst/>
          </a:prstGeom>
        </p:spPr>
      </p:pic>
    </p:spTree>
    <p:extLst>
      <p:ext uri="{BB962C8B-B14F-4D97-AF65-F5344CB8AC3E}">
        <p14:creationId xmlns:p14="http://schemas.microsoft.com/office/powerpoint/2010/main" val="988349818"/>
      </p:ext>
    </p:extLst>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763588"/>
            <a:ext cx="8229600" cy="1143000"/>
          </a:xfrm>
        </p:spPr>
        <p:txBody>
          <a:bodyPr/>
          <a:lstStyle/>
          <a:p>
            <a:r>
              <a:rPr lang="en-US" smtClean="0">
                <a:solidFill>
                  <a:srgbClr val="BFBFBF"/>
                </a:solidFill>
                <a:ea typeface="ＭＳ Ｐゴシック" pitchFamily="34" charset="-128"/>
              </a:rPr>
              <a:t>Unintentional overdose deaths involving opioid analgesics parallel per capita sales of opioid analgesics in morphine equivalents by year, U.S., 1997-2007</a:t>
            </a:r>
          </a:p>
        </p:txBody>
      </p:sp>
      <p:graphicFrame>
        <p:nvGraphicFramePr>
          <p:cNvPr id="132099" name="Object 3"/>
          <p:cNvGraphicFramePr>
            <a:graphicFrameLocks noGrp="1" noChangeAspect="1"/>
          </p:cNvGraphicFramePr>
          <p:nvPr>
            <p:ph idx="1"/>
          </p:nvPr>
        </p:nvGraphicFramePr>
        <p:xfrm>
          <a:off x="1290638" y="1600200"/>
          <a:ext cx="6561137" cy="4191000"/>
        </p:xfrm>
        <a:graphic>
          <a:graphicData uri="http://schemas.openxmlformats.org/presentationml/2006/ole">
            <mc:AlternateContent xmlns:mc="http://schemas.openxmlformats.org/markup-compatibility/2006">
              <mc:Choice xmlns:v="urn:schemas-microsoft-com:vml" Requires="v">
                <p:oleObj spid="_x0000_s1062" name="Worksheet" r:id="rId4" imgW="8410529" imgH="5372039" progId="Excel.Sheet.8">
                  <p:embed/>
                </p:oleObj>
              </mc:Choice>
              <mc:Fallback>
                <p:oleObj name="Worksheet" r:id="rId4" imgW="8410529" imgH="5372039"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638" y="1600200"/>
                        <a:ext cx="6561137"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2100" name="Text Placeholder 10"/>
          <p:cNvSpPr>
            <a:spLocks noGrp="1"/>
          </p:cNvSpPr>
          <p:nvPr>
            <p:ph type="body" sz="quarter" idx="10"/>
          </p:nvPr>
        </p:nvSpPr>
        <p:spPr/>
        <p:txBody>
          <a:bodyPr/>
          <a:lstStyle/>
          <a:p>
            <a:r>
              <a:rPr lang="en-US" smtClean="0">
                <a:solidFill>
                  <a:srgbClr val="A6A6A6"/>
                </a:solidFill>
                <a:ea typeface="ＭＳ Ｐゴシック" pitchFamily="34" charset="-128"/>
              </a:rPr>
              <a:t>Source: National Vital Statistics System, multiple cause of death dataset, and DEA ARCOS</a:t>
            </a:r>
          </a:p>
          <a:p>
            <a:r>
              <a:rPr lang="en-US" smtClean="0">
                <a:solidFill>
                  <a:srgbClr val="A6A6A6"/>
                </a:solidFill>
                <a:ea typeface="ＭＳ Ｐゴシック" pitchFamily="34" charset="-128"/>
              </a:rPr>
              <a:t>* 2007 opioid sales figure is preliminary.</a:t>
            </a:r>
          </a:p>
        </p:txBody>
      </p:sp>
      <p:sp>
        <p:nvSpPr>
          <p:cNvPr id="132101" name="Text Box 4"/>
          <p:cNvSpPr txBox="1">
            <a:spLocks noChangeArrowheads="1"/>
          </p:cNvSpPr>
          <p:nvPr/>
        </p:nvSpPr>
        <p:spPr bwMode="auto">
          <a:xfrm>
            <a:off x="2206625" y="3192463"/>
            <a:ext cx="1697038" cy="785812"/>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a:solidFill>
                  <a:srgbClr val="FFC000"/>
                </a:solidFill>
                <a:ea typeface="ＭＳ Ｐゴシック" pitchFamily="34" charset="-128"/>
              </a:rPr>
              <a:t>Number of </a:t>
            </a:r>
          </a:p>
          <a:p>
            <a:pPr algn="ctr" defTabSz="914400" fontAlgn="base">
              <a:spcBef>
                <a:spcPct val="50000"/>
              </a:spcBef>
              <a:spcAft>
                <a:spcPct val="0"/>
              </a:spcAft>
            </a:pPr>
            <a:r>
              <a:rPr lang="en-US">
                <a:solidFill>
                  <a:srgbClr val="FFC000"/>
                </a:solidFill>
                <a:ea typeface="ＭＳ Ｐゴシック" pitchFamily="34" charset="-128"/>
              </a:rPr>
              <a:t>Deaths</a:t>
            </a:r>
          </a:p>
        </p:txBody>
      </p:sp>
      <p:sp>
        <p:nvSpPr>
          <p:cNvPr id="132102" name="Text Box 5"/>
          <p:cNvSpPr txBox="1">
            <a:spLocks noChangeArrowheads="1"/>
          </p:cNvSpPr>
          <p:nvPr/>
        </p:nvSpPr>
        <p:spPr bwMode="auto">
          <a:xfrm>
            <a:off x="5475288" y="3411538"/>
            <a:ext cx="2038350" cy="646112"/>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a:solidFill>
                  <a:srgbClr val="FFFF00"/>
                </a:solidFill>
                <a:ea typeface="ＭＳ Ｐゴシック" pitchFamily="34" charset="-128"/>
              </a:rPr>
              <a:t>Opioid sales (mg/person)</a:t>
            </a:r>
          </a:p>
        </p:txBody>
      </p:sp>
      <p:sp>
        <p:nvSpPr>
          <p:cNvPr id="132103" name="TextBox 7"/>
          <p:cNvSpPr txBox="1">
            <a:spLocks noChangeArrowheads="1"/>
          </p:cNvSpPr>
          <p:nvPr/>
        </p:nvSpPr>
        <p:spPr bwMode="auto">
          <a:xfrm flipH="1">
            <a:off x="6843713" y="2209800"/>
            <a:ext cx="523875" cy="400050"/>
          </a:xfrm>
          <a:prstGeom prst="rect">
            <a:avLst/>
          </a:prstGeom>
          <a:noFill/>
          <a:ln w="9525">
            <a:noFill/>
            <a:miter lim="800000"/>
            <a:headEnd/>
            <a:tailEnd/>
          </a:ln>
        </p:spPr>
        <p:txBody>
          <a:bodyPr>
            <a:spAutoFit/>
          </a:bodyPr>
          <a:lstStyle/>
          <a:p>
            <a:pPr defTabSz="914400" fontAlgn="base">
              <a:spcBef>
                <a:spcPct val="0"/>
              </a:spcBef>
              <a:spcAft>
                <a:spcPct val="0"/>
              </a:spcAft>
            </a:pPr>
            <a:r>
              <a:rPr lang="en-US" sz="2000">
                <a:solidFill>
                  <a:srgbClr val="FFFF00"/>
                </a:solidFill>
                <a:ea typeface="ＭＳ Ｐゴシック" pitchFamily="34" charset="-128"/>
              </a:rPr>
              <a:t>*</a:t>
            </a:r>
          </a:p>
        </p:txBody>
      </p:sp>
    </p:spTree>
    <p:extLst>
      <p:ext uri="{BB962C8B-B14F-4D97-AF65-F5344CB8AC3E}">
        <p14:creationId xmlns:p14="http://schemas.microsoft.com/office/powerpoint/2010/main" val="38296701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This figure compares opioid sales (in KG/10,000), opioid deaths (per 100,000), and opioid substance abuse treatment (per 10,000) between 1999-2010. The figure shows that sales, deaths, and treatment admissions have increased in parallel over the last decade. "/>
          <p:cNvGraphicFramePr>
            <a:graphicFrameLocks noGrp="1"/>
          </p:cNvGraphicFramePr>
          <p:nvPr/>
        </p:nvGraphicFramePr>
        <p:xfrm>
          <a:off x="152400" y="0"/>
          <a:ext cx="88392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9635" name="TextBox 2"/>
          <p:cNvSpPr txBox="1">
            <a:spLocks noChangeArrowheads="1"/>
          </p:cNvSpPr>
          <p:nvPr/>
        </p:nvSpPr>
        <p:spPr bwMode="auto">
          <a:xfrm>
            <a:off x="533400" y="31750"/>
            <a:ext cx="86868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n-US" sz="2300" b="1" dirty="0" smtClean="0">
                <a:solidFill>
                  <a:srgbClr val="993300"/>
                </a:solidFill>
              </a:rPr>
              <a:t>Rates of Opioid Sales, OD Deaths, and Treatment, 1999–2010</a:t>
            </a:r>
          </a:p>
        </p:txBody>
      </p:sp>
      <p:sp>
        <p:nvSpPr>
          <p:cNvPr id="69636" name="TextBox 3"/>
          <p:cNvSpPr txBox="1">
            <a:spLocks noChangeArrowheads="1"/>
          </p:cNvSpPr>
          <p:nvPr/>
        </p:nvSpPr>
        <p:spPr bwMode="auto">
          <a:xfrm>
            <a:off x="0" y="65532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n-US" sz="1200" b="1" smtClean="0">
                <a:solidFill>
                  <a:srgbClr val="000000"/>
                </a:solidFill>
              </a:rPr>
              <a:t>CDC. </a:t>
            </a:r>
            <a:r>
              <a:rPr lang="en-US" sz="1200" b="1" i="1" smtClean="0">
                <a:solidFill>
                  <a:srgbClr val="000000"/>
                </a:solidFill>
              </a:rPr>
              <a:t>MMWR</a:t>
            </a:r>
            <a:r>
              <a:rPr lang="en-US" sz="1200" b="1" smtClean="0">
                <a:solidFill>
                  <a:srgbClr val="000000"/>
                </a:solidFill>
              </a:rPr>
              <a:t> 2011</a:t>
            </a:r>
            <a:endParaRPr lang="en-US" b="1" smtClean="0">
              <a:solidFill>
                <a:srgbClr val="000000"/>
              </a:solidFill>
            </a:endParaRPr>
          </a:p>
        </p:txBody>
      </p:sp>
    </p:spTree>
    <p:extLst>
      <p:ext uri="{BB962C8B-B14F-4D97-AF65-F5344CB8AC3E}">
        <p14:creationId xmlns:p14="http://schemas.microsoft.com/office/powerpoint/2010/main" val="2251586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a:xfrm>
            <a:off x="7010400" y="6381750"/>
            <a:ext cx="2133600" cy="476250"/>
          </a:xfrm>
        </p:spPr>
        <p:txBody>
          <a:bodyPr/>
          <a:lstStyle/>
          <a:p>
            <a:pPr>
              <a:defRPr/>
            </a:pPr>
            <a:fld id="{83EB393E-F00D-481E-9AD6-511846A284A6}" type="slidenum">
              <a:rPr lang="en-US" sz="2000" b="1" smtClean="0">
                <a:solidFill>
                  <a:srgbClr val="000000"/>
                </a:solidFill>
              </a:rPr>
              <a:pPr>
                <a:defRPr/>
              </a:pPr>
              <a:t>17</a:t>
            </a:fld>
            <a:endParaRPr lang="en-US" sz="2000" b="1" dirty="0">
              <a:solidFill>
                <a:srgbClr val="000000"/>
              </a:solidFill>
            </a:endParaRPr>
          </a:p>
        </p:txBody>
      </p:sp>
    </p:spTree>
    <p:extLst>
      <p:ext uri="{BB962C8B-B14F-4D97-AF65-F5344CB8AC3E}">
        <p14:creationId xmlns:p14="http://schemas.microsoft.com/office/powerpoint/2010/main" val="423558130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a:xfrm>
            <a:off x="7010400" y="6381750"/>
            <a:ext cx="2133600" cy="476250"/>
          </a:xfrm>
        </p:spPr>
        <p:txBody>
          <a:bodyPr/>
          <a:lstStyle/>
          <a:p>
            <a:pPr>
              <a:defRPr/>
            </a:pPr>
            <a:fld id="{83EB393E-F00D-481E-9AD6-511846A284A6}" type="slidenum">
              <a:rPr lang="en-US" sz="2000" b="1" smtClean="0">
                <a:solidFill>
                  <a:srgbClr val="000000"/>
                </a:solidFill>
              </a:rPr>
              <a:pPr>
                <a:defRPr/>
              </a:pPr>
              <a:t>18</a:t>
            </a:fld>
            <a:endParaRPr lang="en-US" sz="2000" b="1" dirty="0">
              <a:solidFill>
                <a:srgbClr val="000000"/>
              </a:solidFill>
            </a:endParaRPr>
          </a:p>
        </p:txBody>
      </p:sp>
    </p:spTree>
    <p:extLst>
      <p:ext uri="{BB962C8B-B14F-4D97-AF65-F5344CB8AC3E}">
        <p14:creationId xmlns:p14="http://schemas.microsoft.com/office/powerpoint/2010/main" val="19343967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38200"/>
            <a:ext cx="70104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Box 2"/>
          <p:cNvSpPr txBox="1">
            <a:spLocks noChangeArrowheads="1"/>
          </p:cNvSpPr>
          <p:nvPr/>
        </p:nvSpPr>
        <p:spPr bwMode="auto">
          <a:xfrm>
            <a:off x="990600" y="6172200"/>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solidFill>
                  <a:srgbClr val="000000"/>
                </a:solidFill>
              </a:rPr>
              <a:t>Source: United States General Accounting Office: Dec. 2003, “OxyContin Abuse and Diversion and Efforts to Address the Problem.”</a:t>
            </a:r>
          </a:p>
        </p:txBody>
      </p:sp>
      <p:sp>
        <p:nvSpPr>
          <p:cNvPr id="80900" name="TextBox 3"/>
          <p:cNvSpPr txBox="1">
            <a:spLocks noChangeArrowheads="1"/>
          </p:cNvSpPr>
          <p:nvPr/>
        </p:nvSpPr>
        <p:spPr bwMode="auto">
          <a:xfrm>
            <a:off x="712099" y="228600"/>
            <a:ext cx="7365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b="1" dirty="0">
                <a:solidFill>
                  <a:srgbClr val="993300"/>
                </a:solidFill>
              </a:rPr>
              <a:t>Dollars Spent Marketing OxyContin (1996-2001) </a:t>
            </a:r>
          </a:p>
        </p:txBody>
      </p:sp>
    </p:spTree>
    <p:extLst>
      <p:ext uri="{BB962C8B-B14F-4D97-AF65-F5344CB8AC3E}">
        <p14:creationId xmlns:p14="http://schemas.microsoft.com/office/powerpoint/2010/main" val="10685482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C18E72-3EFC-4B9C-BFEC-4690F6861AA5}" type="slidenum">
              <a:rPr lang="en-US" smtClean="0"/>
              <a:pPr>
                <a:defRPr/>
              </a:pPr>
              <a:t>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56851"/>
            <a:ext cx="9143999" cy="4264504"/>
          </a:xfrm>
          <a:prstGeom prst="rect">
            <a:avLst/>
          </a:prstGeom>
        </p:spPr>
      </p:pic>
      <p:sp>
        <p:nvSpPr>
          <p:cNvPr id="4" name="TextBox 3"/>
          <p:cNvSpPr txBox="1"/>
          <p:nvPr/>
        </p:nvSpPr>
        <p:spPr>
          <a:xfrm>
            <a:off x="1000903" y="548855"/>
            <a:ext cx="7113943" cy="1107996"/>
          </a:xfrm>
          <a:prstGeom prst="rect">
            <a:avLst/>
          </a:prstGeom>
          <a:noFill/>
        </p:spPr>
        <p:txBody>
          <a:bodyPr wrap="square" rtlCol="0">
            <a:spAutoFit/>
          </a:bodyPr>
          <a:lstStyle/>
          <a:p>
            <a:pPr algn="ctr"/>
            <a:r>
              <a:rPr lang="en-US" sz="6600" dirty="0" smtClean="0">
                <a:solidFill>
                  <a:srgbClr val="993300"/>
                </a:solidFill>
              </a:rPr>
              <a:t>Opium</a:t>
            </a:r>
            <a:endParaRPr lang="en-US" sz="6600" dirty="0">
              <a:solidFill>
                <a:srgbClr val="993300"/>
              </a:solidFill>
            </a:endParaRPr>
          </a:p>
        </p:txBody>
      </p:sp>
    </p:spTree>
    <p:extLst>
      <p:ext uri="{BB962C8B-B14F-4D97-AF65-F5344CB8AC3E}">
        <p14:creationId xmlns:p14="http://schemas.microsoft.com/office/powerpoint/2010/main" val="31767780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304800" y="274638"/>
            <a:ext cx="8382000" cy="1143000"/>
          </a:xfrm>
        </p:spPr>
        <p:txBody>
          <a:bodyPr/>
          <a:lstStyle/>
          <a:p>
            <a:pPr algn="l"/>
            <a:r>
              <a:rPr lang="en-US" sz="3200" b="1" dirty="0" smtClean="0">
                <a:solidFill>
                  <a:srgbClr val="993300"/>
                </a:solidFill>
                <a:ea typeface="ＭＳ Ｐゴシック" pitchFamily="34" charset="-128"/>
              </a:rPr>
              <a:t>Industry-funded “educational” messages</a:t>
            </a:r>
          </a:p>
        </p:txBody>
      </p:sp>
      <p:sp>
        <p:nvSpPr>
          <p:cNvPr id="139267" name="Content Placeholder 2"/>
          <p:cNvSpPr>
            <a:spLocks noGrp="1"/>
          </p:cNvSpPr>
          <p:nvPr>
            <p:ph idx="1"/>
          </p:nvPr>
        </p:nvSpPr>
        <p:spPr/>
        <p:txBody>
          <a:bodyPr/>
          <a:lstStyle/>
          <a:p>
            <a:r>
              <a:rPr lang="en-US" sz="2800" dirty="0" smtClean="0">
                <a:ea typeface="ＭＳ Ｐゴシック" pitchFamily="34" charset="-128"/>
              </a:rPr>
              <a:t>Physicians are needlessly allowing patients to suffer because of “</a:t>
            </a:r>
            <a:r>
              <a:rPr lang="en-US" sz="2800" dirty="0" err="1" smtClean="0">
                <a:ea typeface="ＭＳ Ｐゴシック" pitchFamily="34" charset="-128"/>
              </a:rPr>
              <a:t>opiophobia</a:t>
            </a:r>
            <a:r>
              <a:rPr lang="en-US" sz="2800" dirty="0" smtClean="0">
                <a:ea typeface="ＭＳ Ｐゴシック" pitchFamily="34" charset="-128"/>
              </a:rPr>
              <a:t>.”</a:t>
            </a:r>
          </a:p>
          <a:p>
            <a:pPr marL="0" indent="0">
              <a:buNone/>
            </a:pPr>
            <a:endParaRPr lang="en-US" sz="2800" dirty="0" smtClean="0">
              <a:ea typeface="ＭＳ Ｐゴシック" pitchFamily="34" charset="-128"/>
            </a:endParaRPr>
          </a:p>
          <a:p>
            <a:r>
              <a:rPr lang="en-US" sz="2800" dirty="0" smtClean="0">
                <a:ea typeface="ＭＳ Ｐゴシック" pitchFamily="34" charset="-128"/>
              </a:rPr>
              <a:t>Opioid </a:t>
            </a:r>
            <a:r>
              <a:rPr lang="en-US" sz="2800" dirty="0">
                <a:ea typeface="ＭＳ Ｐゴシック" pitchFamily="34" charset="-128"/>
              </a:rPr>
              <a:t>addiction is rare in pain </a:t>
            </a:r>
            <a:r>
              <a:rPr lang="en-US" sz="2800" dirty="0" smtClean="0">
                <a:ea typeface="ＭＳ Ｐゴシック" pitchFamily="34" charset="-128"/>
              </a:rPr>
              <a:t>patients. </a:t>
            </a:r>
          </a:p>
          <a:p>
            <a:pPr marL="0" indent="0">
              <a:buNone/>
            </a:pPr>
            <a:endParaRPr lang="en-US" sz="2800" dirty="0" smtClean="0">
              <a:ea typeface="ＭＳ Ｐゴシック" pitchFamily="34" charset="-128"/>
            </a:endParaRPr>
          </a:p>
          <a:p>
            <a:r>
              <a:rPr lang="en-US" sz="2800" dirty="0" smtClean="0">
                <a:ea typeface="ＭＳ Ｐゴシック" pitchFamily="34" charset="-128"/>
              </a:rPr>
              <a:t>Opioids can </a:t>
            </a:r>
            <a:r>
              <a:rPr lang="en-US" sz="2800" dirty="0">
                <a:ea typeface="ＭＳ Ｐゴシック" pitchFamily="34" charset="-128"/>
              </a:rPr>
              <a:t>be easily </a:t>
            </a:r>
            <a:r>
              <a:rPr lang="en-US" sz="2800" dirty="0" smtClean="0">
                <a:ea typeface="ＭＳ Ｐゴシック" pitchFamily="34" charset="-128"/>
              </a:rPr>
              <a:t>discontinued. </a:t>
            </a:r>
          </a:p>
          <a:p>
            <a:pPr marL="0" indent="0">
              <a:buNone/>
            </a:pPr>
            <a:endParaRPr lang="en-US" sz="2800" dirty="0" smtClean="0">
              <a:ea typeface="ＭＳ Ｐゴシック" pitchFamily="34" charset="-128"/>
            </a:endParaRPr>
          </a:p>
          <a:p>
            <a:r>
              <a:rPr lang="en-US" sz="2800" dirty="0" smtClean="0">
                <a:ea typeface="ＭＳ Ｐゴシック" pitchFamily="34" charset="-128"/>
              </a:rPr>
              <a:t>Opioids are safe and effective for chronic pain.</a:t>
            </a:r>
          </a:p>
        </p:txBody>
      </p:sp>
      <p:sp>
        <p:nvSpPr>
          <p:cNvPr id="4" name="Slide Number Placeholder 3"/>
          <p:cNvSpPr>
            <a:spLocks noGrp="1"/>
          </p:cNvSpPr>
          <p:nvPr>
            <p:ph type="sldNum" sz="quarter" idx="12"/>
          </p:nvPr>
        </p:nvSpPr>
        <p:spPr>
          <a:xfrm>
            <a:off x="7010400" y="6457950"/>
            <a:ext cx="2133600" cy="476250"/>
          </a:xfrm>
        </p:spPr>
        <p:txBody>
          <a:bodyPr/>
          <a:lstStyle/>
          <a:p>
            <a:pPr>
              <a:defRPr/>
            </a:pPr>
            <a:fld id="{60D6ADA6-DDFE-4740-B349-841E7260B4EB}" type="slidenum">
              <a:rPr lang="en-US" sz="2000" b="1" smtClean="0"/>
              <a:pPr>
                <a:defRPr/>
              </a:pPr>
              <a:t>20</a:t>
            </a:fld>
            <a:endParaRPr lang="en-US" sz="2000" b="1" dirty="0"/>
          </a:p>
        </p:txBody>
      </p:sp>
    </p:spTree>
    <p:extLst>
      <p:ext uri="{BB962C8B-B14F-4D97-AF65-F5344CB8AC3E}">
        <p14:creationId xmlns:p14="http://schemas.microsoft.com/office/powerpoint/2010/main" val="4281272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lstStyle/>
          <a:p>
            <a:r>
              <a:rPr lang="en-US" sz="3600" b="1" dirty="0" smtClean="0">
                <a:solidFill>
                  <a:srgbClr val="993300"/>
                </a:solidFill>
              </a:rPr>
              <a:t>Industry-funded organizations campaigned for greater use of opioids </a:t>
            </a:r>
            <a:endParaRPr lang="en-US" sz="3600" b="1" dirty="0">
              <a:solidFill>
                <a:srgbClr val="993300"/>
              </a:solidFill>
            </a:endParaRPr>
          </a:p>
        </p:txBody>
      </p:sp>
      <p:sp>
        <p:nvSpPr>
          <p:cNvPr id="4" name="Content Placeholder 3"/>
          <p:cNvSpPr>
            <a:spLocks noGrp="1"/>
          </p:cNvSpPr>
          <p:nvPr>
            <p:ph idx="1"/>
          </p:nvPr>
        </p:nvSpPr>
        <p:spPr/>
        <p:txBody>
          <a:bodyPr/>
          <a:lstStyle/>
          <a:p>
            <a:endParaRPr lang="en-US" dirty="0" smtClean="0"/>
          </a:p>
          <a:p>
            <a:r>
              <a:rPr lang="en-US" dirty="0" smtClean="0"/>
              <a:t>Pain </a:t>
            </a:r>
            <a:r>
              <a:rPr lang="en-US" dirty="0"/>
              <a:t>P</a:t>
            </a:r>
            <a:r>
              <a:rPr lang="en-US" dirty="0" smtClean="0"/>
              <a:t>atient Groups</a:t>
            </a:r>
          </a:p>
          <a:p>
            <a:endParaRPr lang="en-US" dirty="0" smtClean="0"/>
          </a:p>
          <a:p>
            <a:r>
              <a:rPr lang="en-US" dirty="0" smtClean="0"/>
              <a:t>Professional Societies </a:t>
            </a:r>
          </a:p>
          <a:p>
            <a:endParaRPr lang="en-US" dirty="0" smtClean="0"/>
          </a:p>
          <a:p>
            <a:r>
              <a:rPr lang="en-US" dirty="0" smtClean="0"/>
              <a:t>The Joint Commission</a:t>
            </a:r>
          </a:p>
          <a:p>
            <a:endParaRPr lang="en-US" dirty="0" smtClean="0"/>
          </a:p>
          <a:p>
            <a:r>
              <a:rPr lang="en-US" dirty="0" smtClean="0"/>
              <a:t>The Federation of State Medical Boards</a:t>
            </a:r>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3C4DC991-6334-43A6-B3C1-50F7B13EE397}" type="slidenum">
              <a:rPr lang="en-US" smtClean="0"/>
              <a:pPr>
                <a:defRPr/>
              </a:pPr>
              <a:t>21</a:t>
            </a:fld>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057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2240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495300" y="1752600"/>
            <a:ext cx="8153400" cy="4614863"/>
          </a:xfrm>
          <a:prstGeom prst="rect">
            <a:avLst/>
          </a:prstGeom>
          <a:noFill/>
          <a:ln w="9525">
            <a:noFill/>
            <a:miter lim="800000"/>
            <a:headEnd/>
            <a:tailEnd/>
          </a:ln>
        </p:spPr>
        <p:txBody>
          <a:bodyPr>
            <a:spAutoFit/>
          </a:bodyPr>
          <a:lstStyle/>
          <a:p>
            <a:pPr defTabSz="914400" fontAlgn="base">
              <a:spcBef>
                <a:spcPts val="500"/>
              </a:spcBef>
              <a:spcAft>
                <a:spcPts val="500"/>
              </a:spcAft>
            </a:pPr>
            <a:endParaRPr lang="en-US" sz="2800" dirty="0">
              <a:solidFill>
                <a:srgbClr val="000000"/>
              </a:solidFill>
              <a:ea typeface="ＭＳ Ｐゴシック" pitchFamily="34" charset="-128"/>
            </a:endParaRPr>
          </a:p>
          <a:p>
            <a:pPr defTabSz="914400" fontAlgn="base">
              <a:spcBef>
                <a:spcPts val="500"/>
              </a:spcBef>
              <a:spcAft>
                <a:spcPts val="500"/>
              </a:spcAft>
            </a:pPr>
            <a:endParaRPr lang="en-US" sz="2800" dirty="0">
              <a:solidFill>
                <a:srgbClr val="000000"/>
              </a:solidFill>
              <a:ea typeface="ＭＳ Ｐゴシック" pitchFamily="34" charset="-128"/>
            </a:endParaRPr>
          </a:p>
          <a:p>
            <a:pPr defTabSz="914400" fontAlgn="base">
              <a:spcBef>
                <a:spcPts val="500"/>
              </a:spcBef>
              <a:spcAft>
                <a:spcPts val="500"/>
              </a:spcAft>
            </a:pPr>
            <a:r>
              <a:rPr lang="en-US" sz="2800" dirty="0">
                <a:solidFill>
                  <a:srgbClr val="000000"/>
                </a:solidFill>
                <a:ea typeface="ＭＳ Ｐゴシック" pitchFamily="34" charset="-128"/>
              </a:rPr>
              <a:t>Porter J, </a:t>
            </a:r>
            <a:r>
              <a:rPr lang="en-US" sz="2800" dirty="0" err="1">
                <a:solidFill>
                  <a:srgbClr val="000000"/>
                </a:solidFill>
                <a:ea typeface="ＭＳ Ｐゴシック" pitchFamily="34" charset="-128"/>
              </a:rPr>
              <a:t>Jick</a:t>
            </a:r>
            <a:r>
              <a:rPr lang="en-US" sz="2800" dirty="0">
                <a:solidFill>
                  <a:srgbClr val="000000"/>
                </a:solidFill>
                <a:ea typeface="ＭＳ Ｐゴシック" pitchFamily="34" charset="-128"/>
              </a:rPr>
              <a:t> H. </a:t>
            </a:r>
            <a:r>
              <a:rPr lang="en-US" sz="2800" i="1" dirty="0">
                <a:solidFill>
                  <a:srgbClr val="000000"/>
                </a:solidFill>
                <a:ea typeface="ＭＳ Ｐゴシック" pitchFamily="34" charset="-128"/>
              </a:rPr>
              <a:t>Addiction rare in patients treated with narcotics</a:t>
            </a:r>
            <a:r>
              <a:rPr lang="en-US" sz="2800" dirty="0">
                <a:solidFill>
                  <a:srgbClr val="000000"/>
                </a:solidFill>
                <a:ea typeface="ＭＳ Ｐゴシック" pitchFamily="34" charset="-128"/>
              </a:rPr>
              <a:t>. N </a:t>
            </a:r>
            <a:r>
              <a:rPr lang="en-US" sz="2800" dirty="0" err="1">
                <a:solidFill>
                  <a:srgbClr val="000000"/>
                </a:solidFill>
                <a:ea typeface="ＭＳ Ｐゴシック" pitchFamily="34" charset="-128"/>
              </a:rPr>
              <a:t>Engl</a:t>
            </a:r>
            <a:r>
              <a:rPr lang="en-US" sz="2800" dirty="0">
                <a:solidFill>
                  <a:srgbClr val="000000"/>
                </a:solidFill>
                <a:ea typeface="ＭＳ Ｐゴシック" pitchFamily="34" charset="-128"/>
              </a:rPr>
              <a:t> J Med. 1980 Jan 10;302(2):123</a:t>
            </a:r>
          </a:p>
          <a:p>
            <a:pPr defTabSz="914400" fontAlgn="base">
              <a:spcBef>
                <a:spcPts val="500"/>
              </a:spcBef>
              <a:spcAft>
                <a:spcPts val="500"/>
              </a:spcAft>
            </a:pPr>
            <a:endParaRPr lang="en-US" sz="2400" i="1" dirty="0">
              <a:solidFill>
                <a:srgbClr val="000000"/>
              </a:solidFill>
              <a:ea typeface="ＭＳ Ｐゴシック" pitchFamily="34" charset="-128"/>
            </a:endParaRPr>
          </a:p>
          <a:p>
            <a:pPr defTabSz="914400" fontAlgn="base">
              <a:spcBef>
                <a:spcPts val="500"/>
              </a:spcBef>
              <a:spcAft>
                <a:spcPts val="500"/>
              </a:spcAft>
            </a:pPr>
            <a:endParaRPr lang="en-US" sz="2400" dirty="0">
              <a:solidFill>
                <a:srgbClr val="000000"/>
              </a:solidFill>
              <a:ea typeface="ＭＳ Ｐゴシック" pitchFamily="34" charset="-128"/>
            </a:endParaRPr>
          </a:p>
          <a:p>
            <a:pPr defTabSz="914400" fontAlgn="base">
              <a:spcBef>
                <a:spcPts val="500"/>
              </a:spcBef>
              <a:spcAft>
                <a:spcPts val="500"/>
              </a:spcAft>
            </a:pPr>
            <a:r>
              <a:rPr lang="en-US" sz="2400" dirty="0">
                <a:solidFill>
                  <a:srgbClr val="000000"/>
                </a:solidFill>
                <a:ea typeface="ＭＳ Ｐゴシック" pitchFamily="34" charset="-128"/>
              </a:rPr>
              <a:t>Cited </a:t>
            </a:r>
            <a:r>
              <a:rPr lang="en-US" sz="2400" dirty="0" smtClean="0">
                <a:solidFill>
                  <a:srgbClr val="000000"/>
                </a:solidFill>
                <a:ea typeface="ＭＳ Ｐゴシック" pitchFamily="34" charset="-128"/>
              </a:rPr>
              <a:t>824 </a:t>
            </a:r>
            <a:r>
              <a:rPr lang="en-US" sz="2400" dirty="0">
                <a:solidFill>
                  <a:srgbClr val="000000"/>
                </a:solidFill>
                <a:ea typeface="ＭＳ Ｐゴシック" pitchFamily="34" charset="-128"/>
              </a:rPr>
              <a:t>times (Google Scholar)</a:t>
            </a:r>
          </a:p>
          <a:p>
            <a:pPr defTabSz="914400" fontAlgn="base">
              <a:spcBef>
                <a:spcPct val="50000"/>
              </a:spcBef>
              <a:spcAft>
                <a:spcPct val="0"/>
              </a:spcAft>
            </a:pPr>
            <a:endParaRPr lang="en-US" sz="2400" dirty="0">
              <a:solidFill>
                <a:srgbClr val="000000"/>
              </a:solidFill>
              <a:ea typeface="ＭＳ Ｐゴシック" pitchFamily="34" charset="-128"/>
            </a:endParaRPr>
          </a:p>
        </p:txBody>
      </p:sp>
      <p:sp>
        <p:nvSpPr>
          <p:cNvPr id="140291" name="Rectangle 3"/>
          <p:cNvSpPr>
            <a:spLocks noGrp="1" noChangeArrowheads="1"/>
          </p:cNvSpPr>
          <p:nvPr>
            <p:ph type="title" idx="4294967295"/>
          </p:nvPr>
        </p:nvSpPr>
        <p:spPr>
          <a:xfrm>
            <a:off x="262990" y="251894"/>
            <a:ext cx="8702985" cy="1143000"/>
          </a:xfrm>
        </p:spPr>
        <p:txBody>
          <a:bodyPr/>
          <a:lstStyle/>
          <a:p>
            <a:pPr algn="l" eaLnBrk="1" hangingPunct="1"/>
            <a:r>
              <a:rPr lang="en-US" sz="3200" i="1" dirty="0" smtClean="0">
                <a:solidFill>
                  <a:schemeClr val="tx1"/>
                </a:solidFill>
                <a:ea typeface="ＭＳ Ｐゴシック" pitchFamily="34" charset="-128"/>
              </a:rPr>
              <a:t/>
            </a:r>
            <a:br>
              <a:rPr lang="en-US" sz="3200" i="1" dirty="0" smtClean="0">
                <a:solidFill>
                  <a:schemeClr val="tx1"/>
                </a:solidFill>
                <a:ea typeface="ＭＳ Ｐゴシック" pitchFamily="34" charset="-128"/>
              </a:rPr>
            </a:br>
            <a:r>
              <a:rPr lang="en-US" sz="3200" i="1" dirty="0" smtClean="0">
                <a:solidFill>
                  <a:schemeClr val="tx1"/>
                </a:solidFill>
                <a:ea typeface="ＭＳ Ｐゴシック" pitchFamily="34" charset="-128"/>
              </a:rPr>
              <a:t/>
            </a:r>
            <a:br>
              <a:rPr lang="en-US" sz="3200" i="1" dirty="0" smtClean="0">
                <a:solidFill>
                  <a:schemeClr val="tx1"/>
                </a:solidFill>
                <a:ea typeface="ＭＳ Ｐゴシック" pitchFamily="34" charset="-128"/>
              </a:rPr>
            </a:br>
            <a:r>
              <a:rPr lang="en-US" sz="3400" i="1" dirty="0" smtClean="0">
                <a:solidFill>
                  <a:srgbClr val="993300"/>
                </a:solidFill>
                <a:ea typeface="ＭＳ Ｐゴシック" pitchFamily="34" charset="-128"/>
              </a:rPr>
              <a:t>“The risk of addiction is much less than 1%”</a:t>
            </a:r>
            <a:r>
              <a:rPr lang="en-US" sz="3200" i="1" dirty="0" smtClean="0">
                <a:solidFill>
                  <a:srgbClr val="993300"/>
                </a:solidFill>
                <a:ea typeface="ＭＳ Ｐゴシック" pitchFamily="34" charset="-128"/>
              </a:rPr>
              <a:t/>
            </a:r>
            <a:br>
              <a:rPr lang="en-US" sz="3200" i="1" dirty="0" smtClean="0">
                <a:solidFill>
                  <a:srgbClr val="993300"/>
                </a:solidFill>
                <a:ea typeface="ＭＳ Ｐゴシック" pitchFamily="34" charset="-128"/>
              </a:rPr>
            </a:br>
            <a:endParaRPr lang="en-US" sz="3200" i="1" dirty="0" smtClean="0">
              <a:solidFill>
                <a:srgbClr val="993300"/>
              </a:solidFill>
              <a:ea typeface="ＭＳ Ｐゴシック" pitchFamily="34" charset="-128"/>
            </a:endParaRPr>
          </a:p>
        </p:txBody>
      </p:sp>
      <p:sp>
        <p:nvSpPr>
          <p:cNvPr id="4" name="Slide Number Placeholder 3"/>
          <p:cNvSpPr>
            <a:spLocks noGrp="1"/>
          </p:cNvSpPr>
          <p:nvPr>
            <p:ph type="sldNum" sz="quarter" idx="12"/>
          </p:nvPr>
        </p:nvSpPr>
        <p:spPr>
          <a:xfrm>
            <a:off x="7010400" y="6381750"/>
            <a:ext cx="2133600" cy="476250"/>
          </a:xfrm>
        </p:spPr>
        <p:txBody>
          <a:bodyPr/>
          <a:lstStyle/>
          <a:p>
            <a:pPr>
              <a:defRPr/>
            </a:pPr>
            <a:fld id="{3C4DC991-6334-43A6-B3C1-50F7B13EE397}" type="slidenum">
              <a:rPr lang="en-US" sz="2000" b="1" smtClean="0"/>
              <a:pPr>
                <a:defRPr/>
              </a:pPr>
              <a:t>22</a:t>
            </a:fld>
            <a:endParaRPr lang="en-US" sz="2000" b="1" dirty="0"/>
          </a:p>
        </p:txBody>
      </p:sp>
    </p:spTree>
    <p:extLst>
      <p:ext uri="{BB962C8B-B14F-4D97-AF65-F5344CB8AC3E}">
        <p14:creationId xmlns:p14="http://schemas.microsoft.com/office/powerpoint/2010/main" val="352885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a:srcRect/>
          <a:stretch>
            <a:fillRect/>
          </a:stretch>
        </p:blipFill>
        <p:spPr bwMode="auto">
          <a:xfrm>
            <a:off x="1828800" y="573088"/>
            <a:ext cx="5713413" cy="6284912"/>
          </a:xfrm>
          <a:prstGeom prst="rect">
            <a:avLst/>
          </a:prstGeom>
          <a:noFill/>
          <a:ln w="9525">
            <a:noFill/>
            <a:miter lim="800000"/>
            <a:headEnd/>
            <a:tailEnd/>
          </a:ln>
        </p:spPr>
      </p:pic>
      <p:sp>
        <p:nvSpPr>
          <p:cNvPr id="141315" name="Text Box 3"/>
          <p:cNvSpPr txBox="1">
            <a:spLocks noChangeArrowheads="1"/>
          </p:cNvSpPr>
          <p:nvPr/>
        </p:nvSpPr>
        <p:spPr bwMode="auto">
          <a:xfrm>
            <a:off x="304800" y="228600"/>
            <a:ext cx="8382000" cy="366713"/>
          </a:xfrm>
          <a:prstGeom prst="rect">
            <a:avLst/>
          </a:prstGeom>
          <a:noFill/>
          <a:ln w="9525">
            <a:noFill/>
            <a:miter lim="800000"/>
            <a:headEnd/>
            <a:tailEnd/>
          </a:ln>
        </p:spPr>
        <p:txBody>
          <a:bodyPr>
            <a:spAutoFit/>
          </a:bodyPr>
          <a:lstStyle/>
          <a:p>
            <a:pPr defTabSz="914400" fontAlgn="base">
              <a:spcBef>
                <a:spcPct val="50000"/>
              </a:spcBef>
              <a:spcAft>
                <a:spcPct val="0"/>
              </a:spcAft>
            </a:pPr>
            <a:endParaRPr lang="en-US">
              <a:solidFill>
                <a:srgbClr val="000000"/>
              </a:solidFill>
              <a:ea typeface="ＭＳ Ｐゴシック" pitchFamily="34" charset="-128"/>
            </a:endParaRPr>
          </a:p>
        </p:txBody>
      </p:sp>
      <p:pic>
        <p:nvPicPr>
          <p:cNvPr id="141316" name="Picture 4"/>
          <p:cNvPicPr>
            <a:picLocks noChangeAspect="1" noChangeArrowheads="1"/>
          </p:cNvPicPr>
          <p:nvPr/>
        </p:nvPicPr>
        <p:blipFill>
          <a:blip r:embed="rId3"/>
          <a:srcRect/>
          <a:stretch>
            <a:fillRect/>
          </a:stretch>
        </p:blipFill>
        <p:spPr bwMode="auto">
          <a:xfrm>
            <a:off x="4572000" y="3429000"/>
            <a:ext cx="0" cy="0"/>
          </a:xfrm>
          <a:prstGeom prst="rect">
            <a:avLst/>
          </a:prstGeom>
          <a:noFill/>
          <a:ln w="9525">
            <a:noFill/>
            <a:miter lim="800000"/>
            <a:headEnd/>
            <a:tailEnd/>
          </a:ln>
        </p:spPr>
      </p:pic>
      <p:sp>
        <p:nvSpPr>
          <p:cNvPr id="141317" name="Text Box 5"/>
          <p:cNvSpPr txBox="1">
            <a:spLocks noChangeArrowheads="1"/>
          </p:cNvSpPr>
          <p:nvPr/>
        </p:nvSpPr>
        <p:spPr bwMode="auto">
          <a:xfrm>
            <a:off x="381000" y="304800"/>
            <a:ext cx="8153400" cy="579438"/>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z="3200" b="1" dirty="0">
                <a:solidFill>
                  <a:srgbClr val="993300"/>
                </a:solidFill>
                <a:ea typeface="ＭＳ Ｐゴシック" pitchFamily="34" charset="-128"/>
              </a:rPr>
              <a:t>N </a:t>
            </a:r>
            <a:r>
              <a:rPr lang="en-US" sz="3200" b="1" dirty="0" err="1">
                <a:solidFill>
                  <a:srgbClr val="993300"/>
                </a:solidFill>
                <a:ea typeface="ＭＳ Ｐゴシック" pitchFamily="34" charset="-128"/>
              </a:rPr>
              <a:t>Engl</a:t>
            </a:r>
            <a:r>
              <a:rPr lang="en-US" sz="3200" b="1" dirty="0">
                <a:solidFill>
                  <a:srgbClr val="993300"/>
                </a:solidFill>
                <a:ea typeface="ＭＳ Ｐゴシック" pitchFamily="34" charset="-128"/>
              </a:rPr>
              <a:t> J Med. 1980 Jan 10;302(2):123.</a:t>
            </a:r>
          </a:p>
        </p:txBody>
      </p:sp>
      <p:sp>
        <p:nvSpPr>
          <p:cNvPr id="6" name="Slide Number Placeholder 5"/>
          <p:cNvSpPr>
            <a:spLocks noGrp="1"/>
          </p:cNvSpPr>
          <p:nvPr>
            <p:ph type="sldNum" sz="quarter" idx="12"/>
          </p:nvPr>
        </p:nvSpPr>
        <p:spPr>
          <a:xfrm>
            <a:off x="7010400" y="6381750"/>
            <a:ext cx="2133600" cy="476250"/>
          </a:xfrm>
        </p:spPr>
        <p:txBody>
          <a:bodyPr/>
          <a:lstStyle/>
          <a:p>
            <a:pPr>
              <a:defRPr/>
            </a:pPr>
            <a:fld id="{3C4DC991-6334-43A6-B3C1-50F7B13EE397}" type="slidenum">
              <a:rPr lang="en-US" sz="2000" b="1" smtClean="0"/>
              <a:pPr>
                <a:defRPr/>
              </a:pPr>
              <a:t>23</a:t>
            </a:fld>
            <a:endParaRPr lang="en-US" sz="2000" b="1" dirty="0"/>
          </a:p>
        </p:txBody>
      </p:sp>
    </p:spTree>
    <p:extLst>
      <p:ext uri="{BB962C8B-B14F-4D97-AF65-F5344CB8AC3E}">
        <p14:creationId xmlns:p14="http://schemas.microsoft.com/office/powerpoint/2010/main" val="20972093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srcRect l="10156" t="29167" r="11719" b="48958"/>
          <a:stretch>
            <a:fillRect/>
          </a:stretch>
        </p:blipFill>
        <p:spPr bwMode="auto">
          <a:xfrm>
            <a:off x="0" y="0"/>
            <a:ext cx="7620000" cy="1600200"/>
          </a:xfrm>
          <a:prstGeom prst="rect">
            <a:avLst/>
          </a:prstGeom>
          <a:noFill/>
          <a:ln w="9525">
            <a:noFill/>
            <a:miter lim="800000"/>
            <a:headEnd/>
            <a:tailEnd/>
          </a:ln>
        </p:spPr>
      </p:pic>
      <p:pic>
        <p:nvPicPr>
          <p:cNvPr id="119811" name="Picture 3"/>
          <p:cNvPicPr>
            <a:picLocks noChangeAspect="1" noChangeArrowheads="1"/>
          </p:cNvPicPr>
          <p:nvPr/>
        </p:nvPicPr>
        <p:blipFill>
          <a:blip r:embed="rId3" cstate="print"/>
          <a:srcRect l="21094" t="70833" r="17187" b="22917"/>
          <a:stretch>
            <a:fillRect/>
          </a:stretch>
        </p:blipFill>
        <p:spPr bwMode="auto">
          <a:xfrm>
            <a:off x="2895600" y="914400"/>
            <a:ext cx="6019800" cy="457200"/>
          </a:xfrm>
          <a:prstGeom prst="rect">
            <a:avLst/>
          </a:prstGeom>
          <a:noFill/>
          <a:ln w="9525">
            <a:noFill/>
            <a:miter lim="800000"/>
            <a:headEnd/>
            <a:tailEnd/>
          </a:ln>
        </p:spPr>
      </p:pic>
      <p:pic>
        <p:nvPicPr>
          <p:cNvPr id="119812" name="Picture 4"/>
          <p:cNvPicPr>
            <a:picLocks noChangeAspect="1" noChangeArrowheads="1"/>
          </p:cNvPicPr>
          <p:nvPr/>
        </p:nvPicPr>
        <p:blipFill>
          <a:blip r:embed="rId4" cstate="print"/>
          <a:srcRect l="29688" t="39583" r="4687" b="44792"/>
          <a:stretch>
            <a:fillRect/>
          </a:stretch>
        </p:blipFill>
        <p:spPr bwMode="auto">
          <a:xfrm>
            <a:off x="0" y="1447800"/>
            <a:ext cx="7010400" cy="1251857"/>
          </a:xfrm>
          <a:prstGeom prst="rect">
            <a:avLst/>
          </a:prstGeom>
          <a:noFill/>
          <a:ln w="9525">
            <a:noFill/>
            <a:miter lim="800000"/>
            <a:headEnd/>
            <a:tailEnd/>
          </a:ln>
        </p:spPr>
      </p:pic>
      <p:pic>
        <p:nvPicPr>
          <p:cNvPr id="119814" name="Picture 6"/>
          <p:cNvPicPr>
            <a:picLocks noChangeAspect="1" noChangeArrowheads="1"/>
          </p:cNvPicPr>
          <p:nvPr/>
        </p:nvPicPr>
        <p:blipFill>
          <a:blip r:embed="rId5" cstate="print"/>
          <a:srcRect l="29688" t="66667" r="9375" b="20833"/>
          <a:stretch>
            <a:fillRect/>
          </a:stretch>
        </p:blipFill>
        <p:spPr bwMode="auto">
          <a:xfrm>
            <a:off x="2971800" y="2667000"/>
            <a:ext cx="5943600" cy="914400"/>
          </a:xfrm>
          <a:prstGeom prst="rect">
            <a:avLst/>
          </a:prstGeom>
          <a:noFill/>
          <a:ln w="9525">
            <a:noFill/>
            <a:miter lim="800000"/>
            <a:headEnd/>
            <a:tailEnd/>
          </a:ln>
        </p:spPr>
      </p:pic>
      <p:pic>
        <p:nvPicPr>
          <p:cNvPr id="119815" name="Picture 7"/>
          <p:cNvPicPr>
            <a:picLocks noChangeAspect="1" noChangeArrowheads="1"/>
          </p:cNvPicPr>
          <p:nvPr/>
        </p:nvPicPr>
        <p:blipFill>
          <a:blip r:embed="rId5" cstate="print"/>
          <a:srcRect l="31250" t="37500" r="47656" b="51042"/>
          <a:stretch>
            <a:fillRect/>
          </a:stretch>
        </p:blipFill>
        <p:spPr bwMode="auto">
          <a:xfrm>
            <a:off x="0" y="2590800"/>
            <a:ext cx="2992582" cy="1219200"/>
          </a:xfrm>
          <a:prstGeom prst="rect">
            <a:avLst/>
          </a:prstGeom>
          <a:noFill/>
          <a:ln w="9525">
            <a:noFill/>
            <a:miter lim="800000"/>
            <a:headEnd/>
            <a:tailEnd/>
          </a:ln>
        </p:spPr>
      </p:pic>
      <p:pic>
        <p:nvPicPr>
          <p:cNvPr id="119816" name="Picture 8"/>
          <p:cNvPicPr>
            <a:picLocks noChangeAspect="1" noChangeArrowheads="1"/>
          </p:cNvPicPr>
          <p:nvPr/>
        </p:nvPicPr>
        <p:blipFill>
          <a:blip r:embed="rId6" cstate="print"/>
          <a:srcRect l="29688" t="41667" r="7812" b="45833"/>
          <a:stretch>
            <a:fillRect/>
          </a:stretch>
        </p:blipFill>
        <p:spPr bwMode="auto">
          <a:xfrm>
            <a:off x="0" y="3962400"/>
            <a:ext cx="5257800" cy="788670"/>
          </a:xfrm>
          <a:prstGeom prst="rect">
            <a:avLst/>
          </a:prstGeom>
          <a:noFill/>
          <a:ln w="9525">
            <a:noFill/>
            <a:miter lim="800000"/>
            <a:headEnd/>
            <a:tailEnd/>
          </a:ln>
        </p:spPr>
      </p:pic>
      <p:pic>
        <p:nvPicPr>
          <p:cNvPr id="119817" name="Picture 9"/>
          <p:cNvPicPr>
            <a:picLocks noChangeAspect="1" noChangeArrowheads="1"/>
          </p:cNvPicPr>
          <p:nvPr/>
        </p:nvPicPr>
        <p:blipFill>
          <a:blip r:embed="rId7" cstate="print"/>
          <a:srcRect l="32031" t="80208" r="26563" b="9375"/>
          <a:stretch>
            <a:fillRect/>
          </a:stretch>
        </p:blipFill>
        <p:spPr bwMode="auto">
          <a:xfrm>
            <a:off x="4876800" y="4648200"/>
            <a:ext cx="4038600" cy="762000"/>
          </a:xfrm>
          <a:prstGeom prst="rect">
            <a:avLst/>
          </a:prstGeom>
          <a:noFill/>
          <a:ln w="9525">
            <a:noFill/>
            <a:miter lim="800000"/>
            <a:headEnd/>
            <a:tailEnd/>
          </a:ln>
        </p:spPr>
      </p:pic>
      <p:pic>
        <p:nvPicPr>
          <p:cNvPr id="119818" name="Picture 10"/>
          <p:cNvPicPr>
            <a:picLocks noChangeAspect="1" noChangeArrowheads="1"/>
          </p:cNvPicPr>
          <p:nvPr/>
        </p:nvPicPr>
        <p:blipFill>
          <a:blip r:embed="rId7" cstate="print"/>
          <a:srcRect l="32031" t="39583" r="5469" b="44792"/>
          <a:stretch>
            <a:fillRect/>
          </a:stretch>
        </p:blipFill>
        <p:spPr bwMode="auto">
          <a:xfrm>
            <a:off x="0" y="4724400"/>
            <a:ext cx="4876800" cy="914400"/>
          </a:xfrm>
          <a:prstGeom prst="rect">
            <a:avLst/>
          </a:prstGeom>
          <a:noFill/>
          <a:ln w="9525">
            <a:noFill/>
            <a:miter lim="800000"/>
            <a:headEnd/>
            <a:tailEnd/>
          </a:ln>
        </p:spPr>
      </p:pic>
      <p:pic>
        <p:nvPicPr>
          <p:cNvPr id="13" name="Picture 2"/>
          <p:cNvPicPr>
            <a:picLocks noChangeAspect="1" noChangeArrowheads="1"/>
          </p:cNvPicPr>
          <p:nvPr/>
        </p:nvPicPr>
        <p:blipFill>
          <a:blip r:embed="rId8" cstate="print"/>
          <a:srcRect l="675" t="20833" r="73669" b="66564"/>
          <a:stretch>
            <a:fillRect/>
          </a:stretch>
        </p:blipFill>
        <p:spPr bwMode="auto">
          <a:xfrm>
            <a:off x="228600" y="5638800"/>
            <a:ext cx="2895600" cy="1066800"/>
          </a:xfrm>
          <a:prstGeom prst="rect">
            <a:avLst/>
          </a:prstGeom>
          <a:noFill/>
          <a:ln w="9525">
            <a:noFill/>
            <a:miter lim="800000"/>
            <a:headEnd/>
            <a:tailEnd/>
          </a:ln>
        </p:spPr>
      </p:pic>
      <p:pic>
        <p:nvPicPr>
          <p:cNvPr id="14" name="Picture 2"/>
          <p:cNvPicPr>
            <a:picLocks noChangeAspect="1" noChangeArrowheads="1"/>
          </p:cNvPicPr>
          <p:nvPr/>
        </p:nvPicPr>
        <p:blipFill>
          <a:blip r:embed="rId8" cstate="print"/>
          <a:srcRect l="2025" t="40638" r="48688" b="44059"/>
          <a:stretch>
            <a:fillRect/>
          </a:stretch>
        </p:blipFill>
        <p:spPr bwMode="auto">
          <a:xfrm>
            <a:off x="3581400" y="5562600"/>
            <a:ext cx="5562600" cy="1295400"/>
          </a:xfrm>
          <a:prstGeom prst="rect">
            <a:avLst/>
          </a:prstGeom>
          <a:noFill/>
          <a:ln w="9525">
            <a:noFill/>
            <a:miter lim="800000"/>
            <a:headEnd/>
            <a:tailEnd/>
          </a:ln>
        </p:spPr>
      </p:pic>
    </p:spTree>
    <p:extLst>
      <p:ext uri="{BB962C8B-B14F-4D97-AF65-F5344CB8AC3E}">
        <p14:creationId xmlns:p14="http://schemas.microsoft.com/office/powerpoint/2010/main" val="1242081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 calcmode="lin" valueType="num">
                                      <p:cBhvr additive="base">
                                        <p:cTn id="7" dur="500" fill="hold"/>
                                        <p:tgtEl>
                                          <p:spTgt spid="119812"/>
                                        </p:tgtEl>
                                        <p:attrNameLst>
                                          <p:attrName>ppt_x</p:attrName>
                                        </p:attrNameLst>
                                      </p:cBhvr>
                                      <p:tavLst>
                                        <p:tav tm="0">
                                          <p:val>
                                            <p:strVal val="#ppt_x"/>
                                          </p:val>
                                        </p:tav>
                                        <p:tav tm="100000">
                                          <p:val>
                                            <p:strVal val="#ppt_x"/>
                                          </p:val>
                                        </p:tav>
                                      </p:tavLst>
                                    </p:anim>
                                    <p:anim calcmode="lin" valueType="num">
                                      <p:cBhvr additive="base">
                                        <p:cTn id="8" dur="500" fill="hold"/>
                                        <p:tgtEl>
                                          <p:spTgt spid="1198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9815"/>
                                        </p:tgtEl>
                                        <p:attrNameLst>
                                          <p:attrName>style.visibility</p:attrName>
                                        </p:attrNameLst>
                                      </p:cBhvr>
                                      <p:to>
                                        <p:strVal val="visible"/>
                                      </p:to>
                                    </p:set>
                                    <p:anim calcmode="lin" valueType="num">
                                      <p:cBhvr additive="base">
                                        <p:cTn id="13" dur="500" fill="hold"/>
                                        <p:tgtEl>
                                          <p:spTgt spid="119815"/>
                                        </p:tgtEl>
                                        <p:attrNameLst>
                                          <p:attrName>ppt_x</p:attrName>
                                        </p:attrNameLst>
                                      </p:cBhvr>
                                      <p:tavLst>
                                        <p:tav tm="0">
                                          <p:val>
                                            <p:strVal val="#ppt_x"/>
                                          </p:val>
                                        </p:tav>
                                        <p:tav tm="100000">
                                          <p:val>
                                            <p:strVal val="#ppt_x"/>
                                          </p:val>
                                        </p:tav>
                                      </p:tavLst>
                                    </p:anim>
                                    <p:anim calcmode="lin" valueType="num">
                                      <p:cBhvr additive="base">
                                        <p:cTn id="14" dur="500" fill="hold"/>
                                        <p:tgtEl>
                                          <p:spTgt spid="1198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9814"/>
                                        </p:tgtEl>
                                        <p:attrNameLst>
                                          <p:attrName>style.visibility</p:attrName>
                                        </p:attrNameLst>
                                      </p:cBhvr>
                                      <p:to>
                                        <p:strVal val="visible"/>
                                      </p:to>
                                    </p:set>
                                    <p:anim calcmode="lin" valueType="num">
                                      <p:cBhvr additive="base">
                                        <p:cTn id="17" dur="500" fill="hold"/>
                                        <p:tgtEl>
                                          <p:spTgt spid="119814"/>
                                        </p:tgtEl>
                                        <p:attrNameLst>
                                          <p:attrName>ppt_x</p:attrName>
                                        </p:attrNameLst>
                                      </p:cBhvr>
                                      <p:tavLst>
                                        <p:tav tm="0">
                                          <p:val>
                                            <p:strVal val="#ppt_x"/>
                                          </p:val>
                                        </p:tav>
                                        <p:tav tm="100000">
                                          <p:val>
                                            <p:strVal val="#ppt_x"/>
                                          </p:val>
                                        </p:tav>
                                      </p:tavLst>
                                    </p:anim>
                                    <p:anim calcmode="lin" valueType="num">
                                      <p:cBhvr additive="base">
                                        <p:cTn id="18" dur="500" fill="hold"/>
                                        <p:tgtEl>
                                          <p:spTgt spid="1198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9816"/>
                                        </p:tgtEl>
                                        <p:attrNameLst>
                                          <p:attrName>style.visibility</p:attrName>
                                        </p:attrNameLst>
                                      </p:cBhvr>
                                      <p:to>
                                        <p:strVal val="visible"/>
                                      </p:to>
                                    </p:set>
                                    <p:anim calcmode="lin" valueType="num">
                                      <p:cBhvr additive="base">
                                        <p:cTn id="23" dur="500" fill="hold"/>
                                        <p:tgtEl>
                                          <p:spTgt spid="119816"/>
                                        </p:tgtEl>
                                        <p:attrNameLst>
                                          <p:attrName>ppt_x</p:attrName>
                                        </p:attrNameLst>
                                      </p:cBhvr>
                                      <p:tavLst>
                                        <p:tav tm="0">
                                          <p:val>
                                            <p:strVal val="#ppt_x"/>
                                          </p:val>
                                        </p:tav>
                                        <p:tav tm="100000">
                                          <p:val>
                                            <p:strVal val="#ppt_x"/>
                                          </p:val>
                                        </p:tav>
                                      </p:tavLst>
                                    </p:anim>
                                    <p:anim calcmode="lin" valueType="num">
                                      <p:cBhvr additive="base">
                                        <p:cTn id="24" dur="500" fill="hold"/>
                                        <p:tgtEl>
                                          <p:spTgt spid="1198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9818"/>
                                        </p:tgtEl>
                                        <p:attrNameLst>
                                          <p:attrName>style.visibility</p:attrName>
                                        </p:attrNameLst>
                                      </p:cBhvr>
                                      <p:to>
                                        <p:strVal val="visible"/>
                                      </p:to>
                                    </p:set>
                                    <p:anim calcmode="lin" valueType="num">
                                      <p:cBhvr additive="base">
                                        <p:cTn id="29" dur="500" fill="hold"/>
                                        <p:tgtEl>
                                          <p:spTgt spid="119818"/>
                                        </p:tgtEl>
                                        <p:attrNameLst>
                                          <p:attrName>ppt_x</p:attrName>
                                        </p:attrNameLst>
                                      </p:cBhvr>
                                      <p:tavLst>
                                        <p:tav tm="0">
                                          <p:val>
                                            <p:strVal val="#ppt_x"/>
                                          </p:val>
                                        </p:tav>
                                        <p:tav tm="100000">
                                          <p:val>
                                            <p:strVal val="#ppt_x"/>
                                          </p:val>
                                        </p:tav>
                                      </p:tavLst>
                                    </p:anim>
                                    <p:anim calcmode="lin" valueType="num">
                                      <p:cBhvr additive="base">
                                        <p:cTn id="30" dur="500" fill="hold"/>
                                        <p:tgtEl>
                                          <p:spTgt spid="1198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9817"/>
                                        </p:tgtEl>
                                        <p:attrNameLst>
                                          <p:attrName>style.visibility</p:attrName>
                                        </p:attrNameLst>
                                      </p:cBhvr>
                                      <p:to>
                                        <p:strVal val="visible"/>
                                      </p:to>
                                    </p:set>
                                    <p:anim calcmode="lin" valueType="num">
                                      <p:cBhvr additive="base">
                                        <p:cTn id="33" dur="500" fill="hold"/>
                                        <p:tgtEl>
                                          <p:spTgt spid="119817"/>
                                        </p:tgtEl>
                                        <p:attrNameLst>
                                          <p:attrName>ppt_x</p:attrName>
                                        </p:attrNameLst>
                                      </p:cBhvr>
                                      <p:tavLst>
                                        <p:tav tm="0">
                                          <p:val>
                                            <p:strVal val="#ppt_x"/>
                                          </p:val>
                                        </p:tav>
                                        <p:tav tm="100000">
                                          <p:val>
                                            <p:strVal val="#ppt_x"/>
                                          </p:val>
                                        </p:tav>
                                      </p:tavLst>
                                    </p:anim>
                                    <p:anim calcmode="lin" valueType="num">
                                      <p:cBhvr additive="base">
                                        <p:cTn id="34" dur="500" fill="hold"/>
                                        <p:tgtEl>
                                          <p:spTgt spid="1198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smtClean="0">
                <a:solidFill>
                  <a:srgbClr val="993300"/>
                </a:solidFill>
                <a:ea typeface="ＭＳ Ｐゴシック" pitchFamily="34" charset="-128"/>
              </a:rPr>
              <a:t>Controlling the epidemic:</a:t>
            </a:r>
            <a:br>
              <a:rPr lang="en-US" dirty="0" smtClean="0">
                <a:solidFill>
                  <a:srgbClr val="993300"/>
                </a:solidFill>
                <a:ea typeface="ＭＳ Ｐゴシック" pitchFamily="34" charset="-128"/>
              </a:rPr>
            </a:br>
            <a:r>
              <a:rPr lang="en-US" sz="3200" i="1" dirty="0" smtClean="0">
                <a:solidFill>
                  <a:srgbClr val="993300"/>
                </a:solidFill>
                <a:ea typeface="ＭＳ Ｐゴシック" pitchFamily="34" charset="-128"/>
              </a:rPr>
              <a:t>A Three-pronged Approach</a:t>
            </a:r>
          </a:p>
        </p:txBody>
      </p:sp>
      <p:sp>
        <p:nvSpPr>
          <p:cNvPr id="144387" name="Content Placeholder 2"/>
          <p:cNvSpPr>
            <a:spLocks noGrp="1"/>
          </p:cNvSpPr>
          <p:nvPr>
            <p:ph idx="1"/>
          </p:nvPr>
        </p:nvSpPr>
        <p:spPr/>
        <p:txBody>
          <a:bodyPr/>
          <a:lstStyle/>
          <a:p>
            <a:r>
              <a:rPr lang="en-US" sz="3000" b="1" dirty="0" smtClean="0">
                <a:ea typeface="ＭＳ Ｐゴシック" pitchFamily="34" charset="-128"/>
              </a:rPr>
              <a:t>Prevent</a:t>
            </a:r>
            <a:r>
              <a:rPr lang="en-US" sz="3000" dirty="0" smtClean="0">
                <a:ea typeface="ＭＳ Ｐゴシック" pitchFamily="34" charset="-128"/>
              </a:rPr>
              <a:t> new cases of opioid addiction.</a:t>
            </a:r>
          </a:p>
          <a:p>
            <a:pPr>
              <a:buFontTx/>
              <a:buNone/>
            </a:pPr>
            <a:endParaRPr lang="en-US" sz="3000" dirty="0" smtClean="0">
              <a:ea typeface="ＭＳ Ｐゴシック" pitchFamily="34" charset="-128"/>
            </a:endParaRPr>
          </a:p>
          <a:p>
            <a:r>
              <a:rPr lang="en-US" sz="3000" b="1" dirty="0" smtClean="0">
                <a:ea typeface="ＭＳ Ｐゴシック" pitchFamily="34" charset="-128"/>
              </a:rPr>
              <a:t>Treatment </a:t>
            </a:r>
            <a:r>
              <a:rPr lang="en-US" sz="3000" dirty="0" smtClean="0">
                <a:ea typeface="ＭＳ Ｐゴシック" pitchFamily="34" charset="-128"/>
              </a:rPr>
              <a:t>for</a:t>
            </a:r>
            <a:r>
              <a:rPr lang="en-US" sz="3000" b="1" dirty="0" smtClean="0">
                <a:ea typeface="ＭＳ Ｐゴシック" pitchFamily="34" charset="-128"/>
              </a:rPr>
              <a:t> </a:t>
            </a:r>
            <a:r>
              <a:rPr lang="en-US" sz="3000" dirty="0" smtClean="0">
                <a:ea typeface="ＭＳ Ｐゴシック" pitchFamily="34" charset="-128"/>
              </a:rPr>
              <a:t>people who are already addicted.</a:t>
            </a:r>
          </a:p>
          <a:p>
            <a:pPr marL="0" indent="0">
              <a:buNone/>
            </a:pPr>
            <a:endParaRPr lang="en-US" sz="3000" dirty="0" smtClean="0">
              <a:ea typeface="ＭＳ Ｐゴシック" pitchFamily="34" charset="-128"/>
            </a:endParaRPr>
          </a:p>
          <a:p>
            <a:r>
              <a:rPr lang="en-US" sz="3000" b="1" dirty="0" smtClean="0">
                <a:ea typeface="ＭＳ Ｐゴシック" pitchFamily="34" charset="-128"/>
              </a:rPr>
              <a:t>Reduce supply </a:t>
            </a:r>
            <a:r>
              <a:rPr lang="en-US" sz="3000" dirty="0" smtClean="0">
                <a:ea typeface="ＭＳ Ｐゴシック" pitchFamily="34" charset="-128"/>
              </a:rPr>
              <a:t>from pill mills and the black-market.</a:t>
            </a:r>
          </a:p>
          <a:p>
            <a:endParaRPr lang="en-US" dirty="0" smtClean="0">
              <a:ea typeface="ＭＳ Ｐゴシック" pitchFamily="34" charset="-128"/>
            </a:endParaRPr>
          </a:p>
        </p:txBody>
      </p:sp>
      <p:sp>
        <p:nvSpPr>
          <p:cNvPr id="4" name="Slide Number Placeholder 3"/>
          <p:cNvSpPr>
            <a:spLocks noGrp="1"/>
          </p:cNvSpPr>
          <p:nvPr>
            <p:ph type="sldNum" sz="quarter" idx="12"/>
          </p:nvPr>
        </p:nvSpPr>
        <p:spPr>
          <a:xfrm>
            <a:off x="7010400" y="6381750"/>
            <a:ext cx="2133600" cy="476250"/>
          </a:xfrm>
        </p:spPr>
        <p:txBody>
          <a:bodyPr/>
          <a:lstStyle/>
          <a:p>
            <a:pPr>
              <a:defRPr/>
            </a:pPr>
            <a:fld id="{AEC8BCD4-8A25-407C-827D-42751AD0F1D5}"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688091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C4DC991-6334-43A6-B3C1-50F7B13EE397}" type="slidenum">
              <a:rPr lang="en-US" smtClean="0"/>
              <a:pPr>
                <a:defRPr/>
              </a:pPr>
              <a:t>26</a:t>
            </a:fld>
            <a:endParaRPr lang="en-US"/>
          </a:p>
        </p:txBody>
      </p:sp>
      <p:pic>
        <p:nvPicPr>
          <p:cNvPr id="3" name="Picture 2" descr="Screen Shot 2015-11-18 at 9.01.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142" y="2061866"/>
            <a:ext cx="4880768" cy="4412991"/>
          </a:xfrm>
          <a:prstGeom prst="rect">
            <a:avLst/>
          </a:prstGeom>
        </p:spPr>
      </p:pic>
      <p:sp>
        <p:nvSpPr>
          <p:cNvPr id="4" name="TextBox 3"/>
          <p:cNvSpPr txBox="1"/>
          <p:nvPr/>
        </p:nvSpPr>
        <p:spPr>
          <a:xfrm>
            <a:off x="333634" y="636664"/>
            <a:ext cx="8502292" cy="523220"/>
          </a:xfrm>
          <a:prstGeom prst="rect">
            <a:avLst/>
          </a:prstGeom>
          <a:noFill/>
        </p:spPr>
        <p:txBody>
          <a:bodyPr wrap="square" rtlCol="0">
            <a:spAutoFit/>
          </a:bodyPr>
          <a:lstStyle/>
          <a:p>
            <a:pPr algn="ctr"/>
            <a:r>
              <a:rPr lang="en-US" sz="2800" dirty="0" smtClean="0">
                <a:solidFill>
                  <a:srgbClr val="993300"/>
                </a:solidFill>
              </a:rPr>
              <a:t>Teenage brains may be more vulnerable to addiction</a:t>
            </a:r>
            <a:endParaRPr lang="en-US" sz="2800" dirty="0">
              <a:solidFill>
                <a:srgbClr val="993300"/>
              </a:solidFill>
            </a:endParaRPr>
          </a:p>
        </p:txBody>
      </p:sp>
    </p:spTree>
    <p:extLst>
      <p:ext uri="{BB962C8B-B14F-4D97-AF65-F5344CB8AC3E}">
        <p14:creationId xmlns:p14="http://schemas.microsoft.com/office/powerpoint/2010/main" val="1413952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EC8BCD4-8A25-407C-827D-42751AD0F1D5}" type="slidenum">
              <a:rPr lang="en-US" smtClean="0">
                <a:solidFill>
                  <a:srgbClr val="000000"/>
                </a:solidFill>
              </a:rPr>
              <a:pPr>
                <a:defRPr/>
              </a:pPr>
              <a:t>27</a:t>
            </a:fld>
            <a:endParaRPr lang="en-US" dirty="0">
              <a:solidFill>
                <a:srgbClr val="000000"/>
              </a:solidFill>
            </a:endParaRPr>
          </a:p>
        </p:txBody>
      </p:sp>
      <p:pic>
        <p:nvPicPr>
          <p:cNvPr id="6" name="Picture 5" descr="Screen Shot 2015-04-09 at 10.45.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3200"/>
            <a:ext cx="9144000" cy="3900475"/>
          </a:xfrm>
          <a:prstGeom prst="rect">
            <a:avLst/>
          </a:prstGeom>
        </p:spPr>
      </p:pic>
      <p:sp>
        <p:nvSpPr>
          <p:cNvPr id="7" name="TextBox 6"/>
          <p:cNvSpPr txBox="1"/>
          <p:nvPr/>
        </p:nvSpPr>
        <p:spPr>
          <a:xfrm>
            <a:off x="387446" y="581141"/>
            <a:ext cx="8556104" cy="830997"/>
          </a:xfrm>
          <a:prstGeom prst="rect">
            <a:avLst/>
          </a:prstGeom>
          <a:noFill/>
        </p:spPr>
        <p:txBody>
          <a:bodyPr wrap="square" rtlCol="0">
            <a:spAutoFit/>
          </a:bodyPr>
          <a:lstStyle/>
          <a:p>
            <a:pPr algn="ctr"/>
            <a:r>
              <a:rPr lang="en-US" sz="2400" b="1" dirty="0" smtClean="0">
                <a:solidFill>
                  <a:srgbClr val="000090"/>
                </a:solidFill>
              </a:rPr>
              <a:t>Nonmedical Use in College is Most Common in Students Prescribed </a:t>
            </a:r>
            <a:r>
              <a:rPr lang="en-US" sz="2400" b="1" dirty="0">
                <a:solidFill>
                  <a:srgbClr val="000090"/>
                </a:solidFill>
              </a:rPr>
              <a:t>O</a:t>
            </a:r>
            <a:r>
              <a:rPr lang="en-US" sz="2400" b="1" dirty="0" smtClean="0">
                <a:solidFill>
                  <a:srgbClr val="000090"/>
                </a:solidFill>
              </a:rPr>
              <a:t>pioids as </a:t>
            </a:r>
            <a:r>
              <a:rPr lang="en-US" sz="2400" b="1" dirty="0">
                <a:solidFill>
                  <a:srgbClr val="000090"/>
                </a:solidFill>
              </a:rPr>
              <a:t>C</a:t>
            </a:r>
            <a:r>
              <a:rPr lang="en-US" sz="2400" b="1" dirty="0" smtClean="0">
                <a:solidFill>
                  <a:srgbClr val="000090"/>
                </a:solidFill>
              </a:rPr>
              <a:t>hildren</a:t>
            </a:r>
            <a:endParaRPr lang="en-US" sz="2400" b="1" dirty="0">
              <a:solidFill>
                <a:srgbClr val="000090"/>
              </a:solidFill>
            </a:endParaRPr>
          </a:p>
        </p:txBody>
      </p:sp>
      <p:sp>
        <p:nvSpPr>
          <p:cNvPr id="8" name="TextBox 7"/>
          <p:cNvSpPr txBox="1"/>
          <p:nvPr/>
        </p:nvSpPr>
        <p:spPr>
          <a:xfrm>
            <a:off x="634981" y="5520838"/>
            <a:ext cx="8168658" cy="461665"/>
          </a:xfrm>
          <a:prstGeom prst="rect">
            <a:avLst/>
          </a:prstGeom>
          <a:noFill/>
        </p:spPr>
        <p:txBody>
          <a:bodyPr wrap="square" rtlCol="0">
            <a:spAutoFit/>
          </a:bodyPr>
          <a:lstStyle/>
          <a:p>
            <a:r>
              <a:rPr lang="en-US" sz="1200" dirty="0"/>
              <a:t>McCabe, S.E.; </a:t>
            </a:r>
            <a:r>
              <a:rPr lang="en-US" sz="1200" dirty="0" err="1"/>
              <a:t>Teter</a:t>
            </a:r>
            <a:r>
              <a:rPr lang="en-US" sz="1200" dirty="0"/>
              <a:t>, C.J.; and Boyd, C.J. “Illicit Use of Prescription Pain Medication Among College Students,” Drug and Alcohol Dependence77(1):37-47, 2005</a:t>
            </a:r>
          </a:p>
        </p:txBody>
      </p:sp>
    </p:spTree>
    <p:extLst>
      <p:ext uri="{BB962C8B-B14F-4D97-AF65-F5344CB8AC3E}">
        <p14:creationId xmlns:p14="http://schemas.microsoft.com/office/powerpoint/2010/main" val="2106986152"/>
      </p:ext>
    </p:extLst>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3EB393E-F00D-481E-9AD6-511846A284A6}" type="slidenum">
              <a:rPr lang="en-US" smtClean="0">
                <a:solidFill>
                  <a:srgbClr val="000000"/>
                </a:solidFill>
              </a:rPr>
              <a:pPr>
                <a:defRPr/>
              </a:pPr>
              <a:t>28</a:t>
            </a:fld>
            <a:endParaRPr lang="en-US">
              <a:solidFill>
                <a:srgbClr val="000000"/>
              </a:solidFill>
            </a:endParaRPr>
          </a:p>
        </p:txBody>
      </p:sp>
      <p:pic>
        <p:nvPicPr>
          <p:cNvPr id="3" name="Picture 2" descr="Screen Shot 2015-11-18 at 8.44.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300" y="888443"/>
            <a:ext cx="6183380" cy="801169"/>
          </a:xfrm>
          <a:prstGeom prst="rect">
            <a:avLst/>
          </a:prstGeom>
        </p:spPr>
      </p:pic>
      <p:pic>
        <p:nvPicPr>
          <p:cNvPr id="4" name="Picture 3" descr="Screen Shot 2015-11-18 at 8.44.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1" y="80262"/>
            <a:ext cx="3673049" cy="686295"/>
          </a:xfrm>
          <a:prstGeom prst="rect">
            <a:avLst/>
          </a:prstGeom>
        </p:spPr>
      </p:pic>
      <p:pic>
        <p:nvPicPr>
          <p:cNvPr id="6" name="Picture 5" descr="Screen Shot 2015-11-18 at 8.50.5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00" y="1986312"/>
            <a:ext cx="7899400" cy="4724400"/>
          </a:xfrm>
          <a:prstGeom prst="rect">
            <a:avLst/>
          </a:prstGeom>
        </p:spPr>
      </p:pic>
    </p:spTree>
    <p:extLst>
      <p:ext uri="{BB962C8B-B14F-4D97-AF65-F5344CB8AC3E}">
        <p14:creationId xmlns:p14="http://schemas.microsoft.com/office/powerpoint/2010/main" val="3174616369"/>
      </p:ext>
    </p:extLst>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199" y="1219200"/>
            <a:ext cx="5789307" cy="4343778"/>
          </a:xfrm>
          <a:prstGeom prst="rect">
            <a:avLst/>
          </a:prstGeom>
        </p:spPr>
      </p:pic>
      <p:sp>
        <p:nvSpPr>
          <p:cNvPr id="3" name="TextBox 2"/>
          <p:cNvSpPr txBox="1"/>
          <p:nvPr/>
        </p:nvSpPr>
        <p:spPr>
          <a:xfrm>
            <a:off x="533400" y="381000"/>
            <a:ext cx="7772400" cy="523220"/>
          </a:xfrm>
          <a:prstGeom prst="rect">
            <a:avLst/>
          </a:prstGeom>
          <a:noFill/>
        </p:spPr>
        <p:txBody>
          <a:bodyPr wrap="square" rtlCol="0">
            <a:spAutoFit/>
          </a:bodyPr>
          <a:lstStyle/>
          <a:p>
            <a:pPr algn="ctr" defTabSz="914400"/>
            <a:r>
              <a:rPr lang="en-US" sz="2800" b="1" dirty="0" smtClean="0">
                <a:solidFill>
                  <a:srgbClr val="993300"/>
                </a:solidFill>
              </a:rPr>
              <a:t>How the opioid lobby frames the problem:</a:t>
            </a:r>
          </a:p>
        </p:txBody>
      </p:sp>
      <p:sp>
        <p:nvSpPr>
          <p:cNvPr id="4" name="TextBox 3"/>
          <p:cNvSpPr txBox="1"/>
          <p:nvPr/>
        </p:nvSpPr>
        <p:spPr>
          <a:xfrm>
            <a:off x="770263" y="6174954"/>
            <a:ext cx="7543800" cy="646331"/>
          </a:xfrm>
          <a:prstGeom prst="rect">
            <a:avLst/>
          </a:prstGeom>
          <a:noFill/>
        </p:spPr>
        <p:txBody>
          <a:bodyPr wrap="square" rtlCol="0">
            <a:spAutoFit/>
          </a:bodyPr>
          <a:lstStyle/>
          <a:p>
            <a:pPr defTabSz="914400"/>
            <a:r>
              <a:rPr lang="en-US" b="1" dirty="0" smtClean="0">
                <a:solidFill>
                  <a:prstClr val="black"/>
                </a:solidFill>
              </a:rPr>
              <a:t>Source: Slide </a:t>
            </a:r>
            <a:r>
              <a:rPr lang="en-US" b="1" dirty="0">
                <a:solidFill>
                  <a:prstClr val="black"/>
                </a:solidFill>
              </a:rPr>
              <a:t>presented </a:t>
            </a:r>
            <a:r>
              <a:rPr lang="en-US" b="1" dirty="0" smtClean="0">
                <a:solidFill>
                  <a:prstClr val="black"/>
                </a:solidFill>
              </a:rPr>
              <a:t> by Lynn R. Webster MD at </a:t>
            </a:r>
            <a:r>
              <a:rPr lang="en-US" b="1" dirty="0">
                <a:solidFill>
                  <a:prstClr val="black"/>
                </a:solidFill>
              </a:rPr>
              <a:t>FDA meeting on hydrocodone </a:t>
            </a:r>
            <a:r>
              <a:rPr lang="en-US" b="1" dirty="0" err="1" smtClean="0">
                <a:solidFill>
                  <a:prstClr val="black"/>
                </a:solidFill>
              </a:rPr>
              <a:t>upscheduling</a:t>
            </a:r>
            <a:r>
              <a:rPr lang="en-US" b="1" dirty="0" smtClean="0">
                <a:solidFill>
                  <a:prstClr val="black"/>
                </a:solidFill>
              </a:rPr>
              <a:t>, January 25</a:t>
            </a:r>
            <a:r>
              <a:rPr lang="en-US" b="1" baseline="30000" dirty="0" smtClean="0">
                <a:solidFill>
                  <a:prstClr val="black"/>
                </a:solidFill>
              </a:rPr>
              <a:t>th</a:t>
            </a:r>
            <a:r>
              <a:rPr lang="en-US" b="1" dirty="0" smtClean="0">
                <a:solidFill>
                  <a:prstClr val="black"/>
                </a:solidFill>
              </a:rPr>
              <a:t>, 2013.</a:t>
            </a:r>
            <a:endParaRPr lang="en-US" b="1" dirty="0">
              <a:solidFill>
                <a:prstClr val="black"/>
              </a:solidFill>
            </a:endParaRPr>
          </a:p>
        </p:txBody>
      </p:sp>
    </p:spTree>
    <p:extLst>
      <p:ext uri="{BB962C8B-B14F-4D97-AF65-F5344CB8AC3E}">
        <p14:creationId xmlns:p14="http://schemas.microsoft.com/office/powerpoint/2010/main" val="17086681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3" name="Object 3"/>
          <p:cNvGraphicFramePr>
            <a:graphicFrameLocks noGrp="1" noChangeAspect="1"/>
          </p:cNvGraphicFramePr>
          <p:nvPr>
            <p:extLst>
              <p:ext uri="{D42A27DB-BD31-4B8C-83A1-F6EECF244321}">
                <p14:modId xmlns:p14="http://schemas.microsoft.com/office/powerpoint/2010/main" val="419949460"/>
              </p:ext>
            </p:extLst>
          </p:nvPr>
        </p:nvGraphicFramePr>
        <p:xfrm>
          <a:off x="203200" y="1289050"/>
          <a:ext cx="9091613" cy="4406900"/>
        </p:xfrm>
        <a:graphic>
          <a:graphicData uri="http://schemas.openxmlformats.org/presentationml/2006/ole">
            <mc:AlternateContent xmlns:mc="http://schemas.openxmlformats.org/markup-compatibility/2006">
              <mc:Choice xmlns:v="urn:schemas-microsoft-com:vml" Requires="v">
                <p:oleObj spid="_x0000_s5302" name="Worksheet" r:id="rId4" imgW="7953254" imgH="4295700" progId="Excel.Sheet.8">
                  <p:embed/>
                </p:oleObj>
              </mc:Choice>
              <mc:Fallback>
                <p:oleObj name="Worksheet" r:id="rId4" imgW="7953254" imgH="4295700" progId="Excel.Sheet.8">
                  <p:embed/>
                  <p:pic>
                    <p:nvPicPr>
                      <p:cNvPr id="0" name=""/>
                      <p:cNvPicPr>
                        <a:picLocks noGrp="1" noChangeAspect="1" noChangeArrowheads="1"/>
                      </p:cNvPicPr>
                      <p:nvPr/>
                    </p:nvPicPr>
                    <p:blipFill>
                      <a:blip r:embed="rId5"/>
                      <a:srcRect/>
                      <a:stretch>
                        <a:fillRect/>
                      </a:stretch>
                    </p:blipFill>
                    <p:spPr bwMode="auto">
                      <a:xfrm>
                        <a:off x="203200" y="1289050"/>
                        <a:ext cx="9091613" cy="440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884" name="TextBox 7"/>
          <p:cNvSpPr txBox="1">
            <a:spLocks noChangeArrowheads="1"/>
          </p:cNvSpPr>
          <p:nvPr/>
        </p:nvSpPr>
        <p:spPr bwMode="auto">
          <a:xfrm>
            <a:off x="1736725" y="4114800"/>
            <a:ext cx="915988" cy="36988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b="1">
                <a:solidFill>
                  <a:srgbClr val="4F81BD"/>
                </a:solidFill>
                <a:ea typeface="ＭＳ Ｐゴシック" pitchFamily="34" charset="-128"/>
              </a:rPr>
              <a:t>Heroin</a:t>
            </a:r>
            <a:endParaRPr lang="en-US" sz="1600" b="1">
              <a:solidFill>
                <a:srgbClr val="4F81BD"/>
              </a:solidFill>
              <a:ea typeface="ＭＳ Ｐゴシック" pitchFamily="34" charset="-128"/>
            </a:endParaRPr>
          </a:p>
        </p:txBody>
      </p:sp>
      <p:sp>
        <p:nvSpPr>
          <p:cNvPr id="122885" name="TextBox 9"/>
          <p:cNvSpPr txBox="1">
            <a:spLocks noChangeArrowheads="1"/>
          </p:cNvSpPr>
          <p:nvPr/>
        </p:nvSpPr>
        <p:spPr bwMode="auto">
          <a:xfrm>
            <a:off x="4033838" y="3813175"/>
            <a:ext cx="1082675" cy="36988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b="1">
                <a:solidFill>
                  <a:srgbClr val="4F81BD"/>
                </a:solidFill>
                <a:ea typeface="ＭＳ Ｐゴシック" pitchFamily="34" charset="-128"/>
              </a:rPr>
              <a:t>Cocaine</a:t>
            </a:r>
            <a:endParaRPr lang="en-US" sz="1600" b="1">
              <a:solidFill>
                <a:srgbClr val="4F81BD"/>
              </a:solidFill>
              <a:ea typeface="ＭＳ Ｐゴシック" pitchFamily="34" charset="-128"/>
            </a:endParaRPr>
          </a:p>
        </p:txBody>
      </p:sp>
      <p:sp>
        <p:nvSpPr>
          <p:cNvPr id="11" name="TextBox 10"/>
          <p:cNvSpPr txBox="1"/>
          <p:nvPr/>
        </p:nvSpPr>
        <p:spPr>
          <a:xfrm>
            <a:off x="1775774" y="1568964"/>
            <a:ext cx="5753421" cy="461665"/>
          </a:xfrm>
          <a:prstGeom prst="rect">
            <a:avLst/>
          </a:prstGeom>
          <a:solidFill>
            <a:schemeClr val="accent5">
              <a:lumMod val="40000"/>
              <a:lumOff val="60000"/>
            </a:schemeClr>
          </a:solidFill>
          <a:ln>
            <a:solidFill>
              <a:schemeClr val="accent5">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fontAlgn="base" hangingPunct="1">
              <a:spcBef>
                <a:spcPct val="0"/>
              </a:spcBef>
              <a:spcAft>
                <a:spcPct val="0"/>
              </a:spcAft>
              <a:defRPr/>
            </a:pPr>
            <a:r>
              <a:rPr lang="en-US" b="1" dirty="0" smtClean="0">
                <a:solidFill>
                  <a:srgbClr val="000000"/>
                </a:solidFill>
              </a:rPr>
              <a:t>43,982 drug overdose deaths in 2013</a:t>
            </a:r>
            <a:endParaRPr lang="en-US" b="1" dirty="0" smtClean="0">
              <a:solidFill>
                <a:srgbClr val="000000"/>
              </a:solidFill>
              <a:cs typeface="Arial" pitchFamily="34" charset="0"/>
            </a:endParaRPr>
          </a:p>
        </p:txBody>
      </p:sp>
      <p:sp>
        <p:nvSpPr>
          <p:cNvPr id="122889" name="Text Box 2"/>
          <p:cNvSpPr txBox="1">
            <a:spLocks noChangeArrowheads="1"/>
          </p:cNvSpPr>
          <p:nvPr/>
        </p:nvSpPr>
        <p:spPr bwMode="auto">
          <a:xfrm>
            <a:off x="-152400" y="165100"/>
            <a:ext cx="9448800" cy="954088"/>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2800" b="1" dirty="0">
                <a:solidFill>
                  <a:srgbClr val="FFFFFF"/>
                </a:solidFill>
                <a:ea typeface="ＭＳ Ｐゴシック" pitchFamily="34" charset="-128"/>
              </a:rPr>
              <a:t>Unintentional Drug Overdose Deaths</a:t>
            </a:r>
          </a:p>
          <a:p>
            <a:pPr algn="ctr" defTabSz="914400" eaLnBrk="0" fontAlgn="base" hangingPunct="0">
              <a:spcBef>
                <a:spcPct val="0"/>
              </a:spcBef>
              <a:spcAft>
                <a:spcPct val="0"/>
              </a:spcAft>
            </a:pPr>
            <a:r>
              <a:rPr lang="en-US" sz="2800" b="1" dirty="0">
                <a:solidFill>
                  <a:srgbClr val="FFFFFF"/>
                </a:solidFill>
                <a:ea typeface="ＭＳ Ｐゴシック" pitchFamily="34" charset="-128"/>
              </a:rPr>
              <a:t>United States, 1970–2007</a:t>
            </a:r>
            <a:endParaRPr lang="en-US" sz="2800" b="1" dirty="0">
              <a:solidFill>
                <a:srgbClr val="FFFFFF"/>
              </a:solidFill>
              <a:ea typeface="ＭＳ Ｐゴシック" pitchFamily="34" charset="-128"/>
              <a:cs typeface="Arial" charset="0"/>
            </a:endParaRPr>
          </a:p>
        </p:txBody>
      </p:sp>
      <p:sp>
        <p:nvSpPr>
          <p:cNvPr id="13" name="Text Box 9"/>
          <p:cNvSpPr txBox="1">
            <a:spLocks noChangeArrowheads="1"/>
          </p:cNvSpPr>
          <p:nvPr/>
        </p:nvSpPr>
        <p:spPr bwMode="auto">
          <a:xfrm>
            <a:off x="808038" y="6102350"/>
            <a:ext cx="3225800" cy="24606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lang="en-US" sz="1000" dirty="0">
                <a:solidFill>
                  <a:prstClr val="white"/>
                </a:solidFill>
                <a:ea typeface="ＭＳ Ｐゴシック" pitchFamily="34" charset="-128"/>
              </a:rPr>
              <a:t>National Vital Statistics System, http://wonder.cdc.gov</a:t>
            </a:r>
          </a:p>
        </p:txBody>
      </p:sp>
      <p:sp>
        <p:nvSpPr>
          <p:cNvPr id="122891" name="TextBox 1"/>
          <p:cNvSpPr txBox="1">
            <a:spLocks noChangeArrowheads="1"/>
          </p:cNvSpPr>
          <p:nvPr/>
        </p:nvSpPr>
        <p:spPr bwMode="auto">
          <a:xfrm>
            <a:off x="4105275" y="5567363"/>
            <a:ext cx="671513" cy="258762"/>
          </a:xfrm>
          <a:prstGeom prst="rect">
            <a:avLst/>
          </a:prstGeom>
          <a:noFill/>
          <a:ln w="9525">
            <a:noFill/>
            <a:miter lim="800000"/>
            <a:headEnd/>
            <a:tailEnd/>
          </a:ln>
        </p:spPr>
        <p:txBody>
          <a:bodyPr/>
          <a:lstStyle/>
          <a:p>
            <a:pPr defTabSz="914400" fontAlgn="base">
              <a:spcBef>
                <a:spcPct val="0"/>
              </a:spcBef>
              <a:spcAft>
                <a:spcPct val="0"/>
              </a:spcAft>
            </a:pPr>
            <a:r>
              <a:rPr lang="en-US" sz="1600">
                <a:solidFill>
                  <a:srgbClr val="000000"/>
                </a:solidFill>
                <a:ea typeface="ＭＳ Ｐゴシック" pitchFamily="34" charset="-128"/>
              </a:rPr>
              <a:t>Year</a:t>
            </a:r>
          </a:p>
        </p:txBody>
      </p:sp>
      <p:sp>
        <p:nvSpPr>
          <p:cNvPr id="16" name="Rectangle 15"/>
          <p:cNvSpPr/>
          <p:nvPr/>
        </p:nvSpPr>
        <p:spPr>
          <a:xfrm>
            <a:off x="1828800" y="4543425"/>
            <a:ext cx="685800" cy="7286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Rectangle 16"/>
          <p:cNvSpPr/>
          <p:nvPr/>
        </p:nvSpPr>
        <p:spPr>
          <a:xfrm>
            <a:off x="3932238" y="4251325"/>
            <a:ext cx="1279525" cy="10064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4722548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185738" y="2195513"/>
            <a:ext cx="2738437" cy="2738437"/>
          </a:xfrm>
          <a:prstGeom prst="ellipse">
            <a:avLst/>
          </a:prstGeom>
          <a:solidFill>
            <a:srgbClr val="CCFFCC">
              <a:alpha val="50195"/>
            </a:srgbClr>
          </a:solidFill>
          <a:ln w="9525">
            <a:solidFill>
              <a:srgbClr val="B6DCDF"/>
            </a:solidFill>
            <a:round/>
            <a:headEnd/>
            <a:tailEnd/>
          </a:ln>
          <a:effectLst>
            <a:outerShdw blurRad="40000" dist="23000" dir="5400000" rotWithShape="0">
              <a:srgbClr val="000000">
                <a:alpha val="34998"/>
              </a:srgbClr>
            </a:outerShdw>
          </a:effectLst>
        </p:spPr>
        <p:txBody>
          <a:bodyPr anchor="ctr"/>
          <a:lstStyle/>
          <a:p>
            <a:pPr algn="ctr" defTabSz="914400" fontAlgn="base">
              <a:spcBef>
                <a:spcPct val="0"/>
              </a:spcBef>
              <a:spcAft>
                <a:spcPct val="0"/>
              </a:spcAft>
              <a:defRPr/>
            </a:pPr>
            <a:endParaRPr lang="en-US">
              <a:solidFill>
                <a:srgbClr val="FFFFFF"/>
              </a:solidFill>
              <a:ea typeface="ＭＳ Ｐゴシック" pitchFamily="34" charset="-128"/>
            </a:endParaRPr>
          </a:p>
        </p:txBody>
      </p:sp>
      <p:sp>
        <p:nvSpPr>
          <p:cNvPr id="5" name="Oval 4"/>
          <p:cNvSpPr>
            <a:spLocks noChangeArrowheads="1"/>
          </p:cNvSpPr>
          <p:nvPr/>
        </p:nvSpPr>
        <p:spPr bwMode="auto">
          <a:xfrm>
            <a:off x="6057900" y="2195513"/>
            <a:ext cx="2740025" cy="2738437"/>
          </a:xfrm>
          <a:prstGeom prst="ellipse">
            <a:avLst/>
          </a:prstGeom>
          <a:solidFill>
            <a:srgbClr val="7575D1">
              <a:alpha val="50195"/>
            </a:srgbClr>
          </a:solidFill>
          <a:ln w="9525">
            <a:solidFill>
              <a:srgbClr val="B6DCDF"/>
            </a:solidFill>
            <a:round/>
            <a:headEnd/>
            <a:tailEnd/>
          </a:ln>
          <a:effectLst>
            <a:outerShdw blurRad="40000" dist="23000" dir="5400000" rotWithShape="0">
              <a:srgbClr val="000000">
                <a:alpha val="34998"/>
              </a:srgbClr>
            </a:outerShdw>
          </a:effectLst>
        </p:spPr>
        <p:txBody>
          <a:bodyPr anchor="ctr"/>
          <a:lstStyle/>
          <a:p>
            <a:pPr algn="ctr" defTabSz="914400" fontAlgn="base">
              <a:spcBef>
                <a:spcPct val="0"/>
              </a:spcBef>
              <a:spcAft>
                <a:spcPct val="0"/>
              </a:spcAft>
              <a:defRPr/>
            </a:pPr>
            <a:endParaRPr lang="en-US" dirty="0">
              <a:solidFill>
                <a:srgbClr val="FFFFFF"/>
              </a:solidFill>
              <a:ea typeface="ＭＳ Ｐゴシック" pitchFamily="34" charset="-128"/>
            </a:endParaRPr>
          </a:p>
        </p:txBody>
      </p:sp>
      <p:sp>
        <p:nvSpPr>
          <p:cNvPr id="6" name="TextBox 5"/>
          <p:cNvSpPr txBox="1">
            <a:spLocks noChangeArrowheads="1"/>
          </p:cNvSpPr>
          <p:nvPr/>
        </p:nvSpPr>
        <p:spPr bwMode="auto">
          <a:xfrm>
            <a:off x="647700" y="3254375"/>
            <a:ext cx="1760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b="1" dirty="0">
                <a:solidFill>
                  <a:srgbClr val="000000"/>
                </a:solidFill>
              </a:rPr>
              <a:t>Pain Patients</a:t>
            </a:r>
          </a:p>
        </p:txBody>
      </p:sp>
      <p:sp>
        <p:nvSpPr>
          <p:cNvPr id="7" name="TextBox 6"/>
          <p:cNvSpPr txBox="1">
            <a:spLocks noChangeArrowheads="1"/>
          </p:cNvSpPr>
          <p:nvPr/>
        </p:nvSpPr>
        <p:spPr bwMode="auto">
          <a:xfrm>
            <a:off x="6521450" y="3267075"/>
            <a:ext cx="19319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ja-JP" altLang="en-US" dirty="0">
                <a:solidFill>
                  <a:srgbClr val="000000"/>
                </a:solidFill>
              </a:rPr>
              <a:t>“</a:t>
            </a:r>
            <a:r>
              <a:rPr lang="en-US" b="1" dirty="0">
                <a:solidFill>
                  <a:srgbClr val="000000"/>
                </a:solidFill>
              </a:rPr>
              <a:t>Drug Abusers</a:t>
            </a:r>
            <a:r>
              <a:rPr lang="ja-JP" altLang="en-US" dirty="0">
                <a:solidFill>
                  <a:srgbClr val="000000"/>
                </a:solidFill>
              </a:rPr>
              <a:t>”</a:t>
            </a:r>
            <a:endParaRPr lang="en-US" dirty="0">
              <a:solidFill>
                <a:srgbClr val="0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2632075"/>
            <a:ext cx="3124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888562" y="2308909"/>
            <a:ext cx="3956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i="1" dirty="0">
                <a:solidFill>
                  <a:srgbClr val="000000"/>
                </a:solidFill>
              </a:rPr>
              <a:t>35% met DSM V criteria for </a:t>
            </a:r>
            <a:r>
              <a:rPr lang="en-US" i="1" dirty="0" smtClean="0">
                <a:solidFill>
                  <a:srgbClr val="000000"/>
                </a:solidFill>
              </a:rPr>
              <a:t>an opioid use disorder</a:t>
            </a:r>
            <a:r>
              <a:rPr lang="en-US" i="1" baseline="30000" dirty="0">
                <a:solidFill>
                  <a:srgbClr val="000000"/>
                </a:solidFill>
              </a:rPr>
              <a:t>1</a:t>
            </a:r>
          </a:p>
        </p:txBody>
      </p:sp>
      <p:sp>
        <p:nvSpPr>
          <p:cNvPr id="13" name="TextBox 12"/>
          <p:cNvSpPr txBox="1">
            <a:spLocks noChangeArrowheads="1"/>
          </p:cNvSpPr>
          <p:nvPr/>
        </p:nvSpPr>
        <p:spPr bwMode="auto">
          <a:xfrm>
            <a:off x="344488" y="5903913"/>
            <a:ext cx="84534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100" dirty="0">
                <a:solidFill>
                  <a:srgbClr val="000000"/>
                </a:solidFill>
              </a:rPr>
              <a:t>1</a:t>
            </a:r>
            <a:r>
              <a:rPr lang="en-US" sz="1100" dirty="0" smtClean="0">
                <a:solidFill>
                  <a:srgbClr val="000000"/>
                </a:solidFill>
              </a:rPr>
              <a:t>. </a:t>
            </a:r>
            <a:r>
              <a:rPr lang="en-US" sz="1100" dirty="0" err="1">
                <a:solidFill>
                  <a:srgbClr val="000000"/>
                </a:solidFill>
              </a:rPr>
              <a:t>Boscarino</a:t>
            </a:r>
            <a:r>
              <a:rPr lang="en-US" sz="1100" dirty="0">
                <a:solidFill>
                  <a:srgbClr val="000000"/>
                </a:solidFill>
              </a:rPr>
              <a:t> JA, </a:t>
            </a:r>
            <a:r>
              <a:rPr lang="en-US" sz="1100" dirty="0" err="1">
                <a:solidFill>
                  <a:srgbClr val="000000"/>
                </a:solidFill>
              </a:rPr>
              <a:t>Rukstalis</a:t>
            </a:r>
            <a:r>
              <a:rPr lang="en-US" sz="1100" dirty="0">
                <a:solidFill>
                  <a:srgbClr val="000000"/>
                </a:solidFill>
              </a:rPr>
              <a:t> MR, Hoffman SN, et al. Prevalence of prescription opioid-use disorder among chronic pain patients: comparison of the DSM-5 vs. DSM-4 diagnostic criteria. J Addict Dis. 2011;30:185-194.</a:t>
            </a:r>
          </a:p>
        </p:txBody>
      </p:sp>
      <p:sp>
        <p:nvSpPr>
          <p:cNvPr id="2" name="TextBox 1"/>
          <p:cNvSpPr txBox="1">
            <a:spLocks noChangeArrowheads="1"/>
          </p:cNvSpPr>
          <p:nvPr/>
        </p:nvSpPr>
        <p:spPr bwMode="auto">
          <a:xfrm>
            <a:off x="533400" y="457200"/>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2400" dirty="0">
                <a:solidFill>
                  <a:srgbClr val="993300"/>
                </a:solidFill>
              </a:rPr>
              <a:t>This is a </a:t>
            </a:r>
            <a:r>
              <a:rPr lang="en-US" sz="2400" b="1" u="sng" dirty="0">
                <a:solidFill>
                  <a:srgbClr val="993300"/>
                </a:solidFill>
              </a:rPr>
              <a:t>false dichotomy </a:t>
            </a:r>
          </a:p>
          <a:p>
            <a:pPr algn="ctr" defTabSz="914400" eaLnBrk="1" fontAlgn="base" hangingPunct="1">
              <a:spcBef>
                <a:spcPct val="0"/>
              </a:spcBef>
              <a:spcAft>
                <a:spcPct val="0"/>
              </a:spcAft>
            </a:pPr>
            <a:r>
              <a:rPr lang="en-US" sz="2400" dirty="0" smtClean="0">
                <a:solidFill>
                  <a:srgbClr val="993300"/>
                </a:solidFill>
              </a:rPr>
              <a:t>Opioid harms are not limited to so-called “drug abusers”</a:t>
            </a:r>
            <a:endParaRPr lang="en-US" sz="2400" dirty="0">
              <a:solidFill>
                <a:srgbClr val="993300"/>
              </a:solidFill>
            </a:endParaRPr>
          </a:p>
        </p:txBody>
      </p:sp>
      <p:sp>
        <p:nvSpPr>
          <p:cNvPr id="3" name="TextBox 2"/>
          <p:cNvSpPr txBox="1">
            <a:spLocks noChangeArrowheads="1"/>
          </p:cNvSpPr>
          <p:nvPr/>
        </p:nvSpPr>
        <p:spPr bwMode="auto">
          <a:xfrm>
            <a:off x="1957388" y="4458324"/>
            <a:ext cx="3390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i="1" dirty="0">
                <a:solidFill>
                  <a:srgbClr val="000000"/>
                </a:solidFill>
              </a:rPr>
              <a:t>92% of opioid OD decedents were prescribed opioids for chronic pain</a:t>
            </a:r>
            <a:r>
              <a:rPr lang="en-US" i="1" dirty="0" smtClean="0">
                <a:solidFill>
                  <a:srgbClr val="000000"/>
                </a:solidFill>
              </a:rPr>
              <a:t>.</a:t>
            </a:r>
            <a:r>
              <a:rPr lang="en-US" i="1" baseline="30000" dirty="0" smtClean="0">
                <a:solidFill>
                  <a:srgbClr val="000000"/>
                </a:solidFill>
              </a:rPr>
              <a:t>2</a:t>
            </a:r>
            <a:endParaRPr lang="en-US" i="1" baseline="30000" dirty="0">
              <a:solidFill>
                <a:srgbClr val="000000"/>
              </a:solidFill>
            </a:endParaRPr>
          </a:p>
        </p:txBody>
      </p:sp>
      <p:sp>
        <p:nvSpPr>
          <p:cNvPr id="9" name="TextBox 8"/>
          <p:cNvSpPr txBox="1">
            <a:spLocks noChangeArrowheads="1"/>
          </p:cNvSpPr>
          <p:nvPr/>
        </p:nvSpPr>
        <p:spPr bwMode="auto">
          <a:xfrm>
            <a:off x="381001" y="6403236"/>
            <a:ext cx="80724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100" dirty="0">
                <a:solidFill>
                  <a:srgbClr val="000000"/>
                </a:solidFill>
              </a:rPr>
              <a:t>2</a:t>
            </a:r>
            <a:r>
              <a:rPr lang="en-US" sz="1100" dirty="0" smtClean="0">
                <a:solidFill>
                  <a:srgbClr val="000000"/>
                </a:solidFill>
              </a:rPr>
              <a:t>. </a:t>
            </a:r>
            <a:r>
              <a:rPr lang="en-US" sz="1100" dirty="0">
                <a:solidFill>
                  <a:srgbClr val="000000"/>
                </a:solidFill>
              </a:rPr>
              <a:t>Johnson EM, Lanier WA, Merrill RM, et al. Unintentional Prescription Opioid-Related Overdose Deaths: Description of Decedents by Next of Kin or Best Contact, Utah, 2008-2009. J Gen Intern Med. 2012 Oct 16.</a:t>
            </a:r>
          </a:p>
        </p:txBody>
      </p:sp>
    </p:spTree>
    <p:extLst>
      <p:ext uri="{BB962C8B-B14F-4D97-AF65-F5344CB8AC3E}">
        <p14:creationId xmlns:p14="http://schemas.microsoft.com/office/powerpoint/2010/main" val="1477113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0" presetClass="path" presetSubtype="0" accel="50000" decel="50000" fill="hold" grpId="0" nodeType="withEffect">
                                  <p:stCondLst>
                                    <p:cond delay="0"/>
                                  </p:stCondLst>
                                  <p:childTnLst>
                                    <p:animMotion origin="layout" path="M 2.27162E-6 1.78828E-6 L 0.26902 1.78828E-6 " pathEditMode="relative" ptsTypes="AA">
                                      <p:cBhvr>
                                        <p:cTn id="10" dur="2000" fill="hold"/>
                                        <p:tgtEl>
                                          <p:spTgt spid="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1.11497E-6 2.93722E-6 L -0.26485 2.93722E-6 " pathEditMode="relative" ptsTypes="AA">
                                      <p:cBhvr>
                                        <p:cTn id="12" dur="2000" fill="hold"/>
                                        <p:tgtEl>
                                          <p:spTgt spid="5"/>
                                        </p:tgtEl>
                                        <p:attrNameLst>
                                          <p:attrName>ppt_x</p:attrName>
                                          <p:attrName>ppt_y</p:attrName>
                                        </p:attrNameLst>
                                      </p:cBhvr>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1" grpId="0"/>
      <p:bldP spid="13" grpId="0"/>
      <p:bldP spid="2" grpId="0"/>
      <p:bldP spid="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7" descr="The annual number of deaths of persons with AIDS (some of which were not caused by AIDS), as reported to the national HIV surveillance system through June 30, 2008, and adjusted for reporting delay, was 9% to 23% (depending on the year) greater than the number of deaths attributed to HIV disease in death certificate data (by ICD-10 rules for selecting the underlying cause of death). The greater number of deaths of persons with AIDS is partly because some persons with AIDS die of causes not attributable to HIV disease, such as motor vehicle accidents, and partly because some deaths due to HIV disease are not reported as such on death certific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3095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amaCR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238836"/>
            <a:ext cx="4876800" cy="3171825"/>
          </a:xfrm>
          <a:prstGeom prst="rect">
            <a:avLst/>
          </a:prstGeom>
        </p:spPr>
      </p:pic>
      <p:pic>
        <p:nvPicPr>
          <p:cNvPr id="3" name="Picture 2" descr="Screen Shot 2015-10-23 at 8.53.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1214"/>
            <a:ext cx="9144000" cy="2060111"/>
          </a:xfrm>
          <a:prstGeom prst="rect">
            <a:avLst/>
          </a:prstGeom>
        </p:spPr>
      </p:pic>
      <p:sp>
        <p:nvSpPr>
          <p:cNvPr id="4" name="TextBox 3"/>
          <p:cNvSpPr txBox="1"/>
          <p:nvPr/>
        </p:nvSpPr>
        <p:spPr>
          <a:xfrm>
            <a:off x="322871" y="315029"/>
            <a:ext cx="8416193" cy="830997"/>
          </a:xfrm>
          <a:prstGeom prst="rect">
            <a:avLst/>
          </a:prstGeom>
          <a:noFill/>
        </p:spPr>
        <p:txBody>
          <a:bodyPr wrap="square" rtlCol="0">
            <a:spAutoFit/>
          </a:bodyPr>
          <a:lstStyle/>
          <a:p>
            <a:pPr algn="ctr"/>
            <a:r>
              <a:rPr lang="en-US" sz="2400" dirty="0" smtClean="0">
                <a:solidFill>
                  <a:srgbClr val="993300"/>
                </a:solidFill>
              </a:rPr>
              <a:t>President Obama discussing the opioid addiction epidemic in West Virginia</a:t>
            </a:r>
            <a:endParaRPr lang="en-US" sz="2400" dirty="0">
              <a:solidFill>
                <a:srgbClr val="993300"/>
              </a:solidFill>
            </a:endParaRPr>
          </a:p>
        </p:txBody>
      </p:sp>
    </p:spTree>
    <p:extLst>
      <p:ext uri="{BB962C8B-B14F-4D97-AF65-F5344CB8AC3E}">
        <p14:creationId xmlns:p14="http://schemas.microsoft.com/office/powerpoint/2010/main" val="1938465401"/>
      </p:ext>
    </p:extLst>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8 at 8.44.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0"/>
            <a:ext cx="7475104" cy="6858000"/>
          </a:xfrm>
          <a:prstGeom prst="rect">
            <a:avLst/>
          </a:prstGeom>
        </p:spPr>
      </p:pic>
    </p:spTree>
    <p:extLst>
      <p:ext uri="{BB962C8B-B14F-4D97-AF65-F5344CB8AC3E}">
        <p14:creationId xmlns:p14="http://schemas.microsoft.com/office/powerpoint/2010/main" val="462607087"/>
      </p:ext>
    </p:extLst>
  </p:cSld>
  <p:clrMapOvr>
    <a:masterClrMapping/>
  </p:clrMapOvr>
  <p:transition xmlns:p14="http://schemas.microsoft.com/office/powerpoint/2010/mai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84807"/>
                </a:solidFill>
              </a:rPr>
              <a:t>Summary</a:t>
            </a:r>
            <a:endParaRPr lang="en-US" b="1" dirty="0">
              <a:solidFill>
                <a:srgbClr val="984807"/>
              </a:solidFill>
            </a:endParaRPr>
          </a:p>
        </p:txBody>
      </p:sp>
      <p:sp>
        <p:nvSpPr>
          <p:cNvPr id="3" name="Content Placeholder 2"/>
          <p:cNvSpPr>
            <a:spLocks noGrp="1"/>
          </p:cNvSpPr>
          <p:nvPr>
            <p:ph idx="1"/>
          </p:nvPr>
        </p:nvSpPr>
        <p:spPr/>
        <p:txBody>
          <a:bodyPr/>
          <a:lstStyle/>
          <a:p>
            <a:r>
              <a:rPr lang="en-US" dirty="0" smtClean="0"/>
              <a:t>The U.S. is in the midst of a severe epidemic of opioid addiction</a:t>
            </a:r>
          </a:p>
          <a:p>
            <a:endParaRPr lang="en-US" dirty="0"/>
          </a:p>
          <a:p>
            <a:r>
              <a:rPr lang="en-US" dirty="0" smtClean="0"/>
              <a:t>To bring the epidemic to an end:</a:t>
            </a:r>
          </a:p>
          <a:p>
            <a:pPr lvl="1"/>
            <a:r>
              <a:rPr lang="en-US" dirty="0" smtClean="0"/>
              <a:t> We must prevent new cases of opioid addiction</a:t>
            </a:r>
          </a:p>
          <a:p>
            <a:pPr lvl="1"/>
            <a:r>
              <a:rPr lang="en-US" dirty="0" smtClean="0"/>
              <a:t>We must ensure access to treatment for people already addicted</a:t>
            </a:r>
            <a:endParaRPr lang="en-US" dirty="0"/>
          </a:p>
        </p:txBody>
      </p:sp>
    </p:spTree>
    <p:extLst>
      <p:ext uri="{BB962C8B-B14F-4D97-AF65-F5344CB8AC3E}">
        <p14:creationId xmlns:p14="http://schemas.microsoft.com/office/powerpoint/2010/main" val="31708511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bwMode="auto">
          <a:xfrm>
            <a:off x="457200" y="636588"/>
            <a:ext cx="82296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solidFill>
                  <a:srgbClr val="FFC000"/>
                </a:solidFill>
                <a:latin typeface="Myriad Web Pro" charset="0"/>
                <a:ea typeface="ＭＳ Ｐゴシック" charset="0"/>
                <a:cs typeface="Arial" charset="0"/>
              </a:rPr>
              <a:t>Drug Overdose Deaths by Major Drug Type,</a:t>
            </a:r>
            <a:br>
              <a:rPr lang="en-US">
                <a:solidFill>
                  <a:srgbClr val="FFC000"/>
                </a:solidFill>
                <a:latin typeface="Myriad Web Pro" charset="0"/>
                <a:ea typeface="ＭＳ Ｐゴシック" charset="0"/>
                <a:cs typeface="Arial" charset="0"/>
              </a:rPr>
            </a:br>
            <a:r>
              <a:rPr lang="en-US">
                <a:solidFill>
                  <a:srgbClr val="FFC000"/>
                </a:solidFill>
                <a:latin typeface="Myriad Web Pro" charset="0"/>
                <a:ea typeface="ＭＳ Ｐゴシック" charset="0"/>
                <a:cs typeface="Arial" charset="0"/>
              </a:rPr>
              <a:t>United States, 1999–2010</a:t>
            </a:r>
            <a:br>
              <a:rPr lang="en-US">
                <a:solidFill>
                  <a:srgbClr val="FFC000"/>
                </a:solidFill>
                <a:latin typeface="Myriad Web Pro" charset="0"/>
                <a:ea typeface="ＭＳ Ｐゴシック" charset="0"/>
                <a:cs typeface="Arial" charset="0"/>
              </a:rPr>
            </a:br>
            <a:endParaRPr lang="en-US">
              <a:latin typeface="Myriad Web Pro" charset="0"/>
              <a:ea typeface="ＭＳ Ｐゴシック" charset="0"/>
              <a:cs typeface="ＭＳ Ｐゴシック" charset="0"/>
            </a:endParaRPr>
          </a:p>
        </p:txBody>
      </p:sp>
      <p:sp>
        <p:nvSpPr>
          <p:cNvPr id="181250" name="Text Placeholder 3"/>
          <p:cNvSpPr>
            <a:spLocks noGrp="1"/>
          </p:cNvSpPr>
          <p:nvPr>
            <p:ph type="body" sz="quarter" idx="10"/>
          </p:nvPr>
        </p:nvSpPr>
        <p:spPr bwMode="auto">
          <a:xfrm>
            <a:off x="304800" y="6096000"/>
            <a:ext cx="8229600" cy="409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1000">
                <a:solidFill>
                  <a:schemeClr val="bg2"/>
                </a:solidFill>
                <a:latin typeface="Myriad Web Pro" charset="0"/>
                <a:ea typeface="ＭＳ Ｐゴシック" charset="0"/>
                <a:cs typeface="ＭＳ Ｐゴシック" charset="0"/>
              </a:rPr>
              <a:t>CDC, National Center for Health Statistics, National Vital Statistics System, </a:t>
            </a:r>
            <a:r>
              <a:rPr lang="en-US" sz="1000">
                <a:solidFill>
                  <a:schemeClr val="bg2"/>
                </a:solidFill>
                <a:latin typeface="Arial" charset="0"/>
                <a:ea typeface="ＭＳ Ｐゴシック" charset="0"/>
                <a:cs typeface="Arial" charset="0"/>
              </a:rPr>
              <a:t>CDC Wonder. Updated with 2010 mortality data. </a:t>
            </a:r>
          </a:p>
        </p:txBody>
      </p:sp>
      <p:graphicFrame>
        <p:nvGraphicFramePr>
          <p:cNvPr id="6" name="Content Placeholder 5" descr="This figure contains drug overdose deaths by major drug type in the United States between 1999 and 2010. The number of deaths involving cocaine have declined since 2006, and deaths involving heroin decreased between 2009 and 2010 after increasing in 2007, 2008, and 2009. Deaths involving opioids and benzodiazepineshave increased each year since 1999. "/>
          <p:cNvGraphicFramePr>
            <a:graphicFrameLocks noGrp="1"/>
          </p:cNvGraphicFramePr>
          <p:nvPr>
            <p:ph idx="1"/>
          </p:nvPr>
        </p:nvGraphicFramePr>
        <p:xfrm>
          <a:off x="346841" y="1245476"/>
          <a:ext cx="8418787" cy="48873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828800" y="6248400"/>
            <a:ext cx="6705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2275" name="Chart 8"/>
          <p:cNvGraphicFramePr>
            <a:graphicFrameLocks/>
          </p:cNvGraphicFramePr>
          <p:nvPr/>
        </p:nvGraphicFramePr>
        <p:xfrm>
          <a:off x="330200" y="1392238"/>
          <a:ext cx="8483600" cy="4902200"/>
        </p:xfrm>
        <a:graphic>
          <a:graphicData uri="http://schemas.openxmlformats.org/presentationml/2006/ole">
            <mc:AlternateContent xmlns:mc="http://schemas.openxmlformats.org/markup-compatibility/2006">
              <mc:Choice xmlns:v="urn:schemas-microsoft-com:vml" Requires="v">
                <p:oleObj spid="_x0000_s26663" r:id="rId4" imgW="8484931" imgH="4906874" progId="Excel.Chart.8">
                  <p:embed/>
                </p:oleObj>
              </mc:Choice>
              <mc:Fallback>
                <p:oleObj r:id="rId4" imgW="8484931" imgH="490687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392238"/>
                        <a:ext cx="8483600" cy="490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371600" y="335280"/>
            <a:ext cx="6400800" cy="954107"/>
          </a:xfrm>
          <a:prstGeom prst="rect">
            <a:avLst/>
          </a:prstGeom>
          <a:solidFill>
            <a:schemeClr val="accent2">
              <a:lumMod val="75000"/>
            </a:schemeClr>
          </a:solidFill>
          <a:ln>
            <a:noFill/>
          </a:ln>
        </p:spPr>
        <p:txBody>
          <a:bodyPr>
            <a:spAutoFit/>
          </a:bodyPr>
          <a:lstStyle/>
          <a:p>
            <a:pPr algn="ctr" defTabSz="914400">
              <a:defRPr/>
            </a:pPr>
            <a:r>
              <a:rPr lang="en-US" sz="2800" b="1" dirty="0">
                <a:solidFill>
                  <a:srgbClr val="FFC000"/>
                </a:solidFill>
                <a:latin typeface="Arial"/>
                <a:ea typeface="ＭＳ Ｐゴシック" pitchFamily="34" charset="-128"/>
                <a:cs typeface="ＭＳ Ｐゴシック" charset="0"/>
              </a:rPr>
              <a:t>Opioid Related Overdose Deaths         United States, 1999-2013</a:t>
            </a:r>
            <a:endParaRPr lang="en-US" sz="2600" b="1" dirty="0">
              <a:ln>
                <a:solidFill>
                  <a:srgbClr val="BBE0E3">
                    <a:lumMod val="75000"/>
                  </a:srgbClr>
                </a:solidFill>
              </a:ln>
              <a:solidFill>
                <a:srgbClr val="FFC000"/>
              </a:solidFill>
              <a:latin typeface="Arial"/>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F72A00-1A2B-3C46-91B4-FA1AC91C9FCA}" type="slidenum">
              <a:rPr lang="en-US" sz="1400">
                <a:solidFill>
                  <a:srgbClr val="000000"/>
                </a:solidFill>
              </a:rPr>
              <a:pPr eaLnBrk="1" hangingPunct="1"/>
              <a:t>6</a:t>
            </a:fld>
            <a:endParaRPr lang="en-US" sz="1400">
              <a:solidFill>
                <a:srgbClr val="000000"/>
              </a:solidFill>
            </a:endParaRPr>
          </a:p>
        </p:txBody>
      </p:sp>
      <p:pic>
        <p:nvPicPr>
          <p:cNvPr id="190466" name="Picture 2" descr="Screen Shot 2013-09-18 at 12.51.4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430" y="577082"/>
            <a:ext cx="7893739" cy="462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7430" y="178025"/>
            <a:ext cx="7893739" cy="369332"/>
          </a:xfrm>
          <a:prstGeom prst="rect">
            <a:avLst/>
          </a:prstGeom>
          <a:noFill/>
        </p:spPr>
        <p:txBody>
          <a:bodyPr wrap="square" rtlCol="0">
            <a:spAutoFit/>
          </a:bodyPr>
          <a:lstStyle/>
          <a:p>
            <a:pPr algn="ctr"/>
            <a:r>
              <a:rPr lang="en-US" b="1" dirty="0">
                <a:solidFill>
                  <a:srgbClr val="993300"/>
                </a:solidFill>
              </a:rPr>
              <a:t>Heroin admissions, </a:t>
            </a:r>
            <a:r>
              <a:rPr lang="en-US" b="1" dirty="0" smtClean="0">
                <a:solidFill>
                  <a:srgbClr val="993300"/>
                </a:solidFill>
              </a:rPr>
              <a:t>by age group &amp; </a:t>
            </a:r>
            <a:r>
              <a:rPr lang="en-US" b="1" dirty="0">
                <a:solidFill>
                  <a:srgbClr val="993300"/>
                </a:solidFill>
              </a:rPr>
              <a:t>race/ethnicity: </a:t>
            </a:r>
            <a:r>
              <a:rPr lang="en-US" b="1" dirty="0" smtClean="0">
                <a:solidFill>
                  <a:srgbClr val="993300"/>
                </a:solidFill>
              </a:rPr>
              <a:t>2001- 2011</a:t>
            </a:r>
            <a:endParaRPr lang="en-US" b="1" dirty="0">
              <a:solidFill>
                <a:srgbClr val="993300"/>
              </a:solidFill>
            </a:endParaRPr>
          </a:p>
        </p:txBody>
      </p:sp>
    </p:spTree>
    <p:extLst>
      <p:ext uri="{BB962C8B-B14F-4D97-AF65-F5344CB8AC3E}">
        <p14:creationId xmlns:p14="http://schemas.microsoft.com/office/powerpoint/2010/main" val="2258594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3EB393E-F00D-481E-9AD6-511846A284A6}" type="slidenum">
              <a:rPr lang="en-US" smtClean="0">
                <a:solidFill>
                  <a:srgbClr val="000000"/>
                </a:solidFill>
              </a:rPr>
              <a:pPr>
                <a:defRPr/>
              </a:pPr>
              <a:t>7</a:t>
            </a:fld>
            <a:endParaRPr lang="en-US">
              <a:solidFill>
                <a:srgbClr val="000000"/>
              </a:solidFill>
            </a:endParaRPr>
          </a:p>
        </p:txBody>
      </p:sp>
      <p:pic>
        <p:nvPicPr>
          <p:cNvPr id="4" name="Picture 3" descr="Screen Shot 2014-10-20 at 8.1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1054100"/>
            <a:ext cx="6172200" cy="4737100"/>
          </a:xfrm>
          <a:prstGeom prst="rect">
            <a:avLst/>
          </a:prstGeom>
        </p:spPr>
      </p:pic>
      <p:sp>
        <p:nvSpPr>
          <p:cNvPr id="5" name="TextBox 4"/>
          <p:cNvSpPr txBox="1"/>
          <p:nvPr/>
        </p:nvSpPr>
        <p:spPr>
          <a:xfrm>
            <a:off x="484308" y="269047"/>
            <a:ext cx="8202492" cy="830997"/>
          </a:xfrm>
          <a:prstGeom prst="rect">
            <a:avLst/>
          </a:prstGeom>
          <a:noFill/>
        </p:spPr>
        <p:txBody>
          <a:bodyPr wrap="square" rtlCol="0">
            <a:spAutoFit/>
          </a:bodyPr>
          <a:lstStyle/>
          <a:p>
            <a:pPr algn="ctr"/>
            <a:r>
              <a:rPr lang="en-US" sz="2400" b="1" dirty="0" smtClean="0">
                <a:solidFill>
                  <a:srgbClr val="993300"/>
                </a:solidFill>
              </a:rPr>
              <a:t>Death rates </a:t>
            </a:r>
            <a:r>
              <a:rPr lang="en-US" sz="2400" b="1" dirty="0">
                <a:solidFill>
                  <a:srgbClr val="993300"/>
                </a:solidFill>
              </a:rPr>
              <a:t>from overdoses of heroin or prescription opioid pain relievers (OPRs), by age </a:t>
            </a:r>
            <a:r>
              <a:rPr lang="en-US" sz="2400" b="1" dirty="0" smtClean="0">
                <a:solidFill>
                  <a:srgbClr val="993300"/>
                </a:solidFill>
              </a:rPr>
              <a:t>group</a:t>
            </a:r>
            <a:endParaRPr lang="en-US" sz="2400" b="1" dirty="0">
              <a:solidFill>
                <a:srgbClr val="993300"/>
              </a:solidFill>
            </a:endParaRPr>
          </a:p>
        </p:txBody>
      </p:sp>
      <p:sp>
        <p:nvSpPr>
          <p:cNvPr id="6" name="TextBox 5"/>
          <p:cNvSpPr txBox="1"/>
          <p:nvPr/>
        </p:nvSpPr>
        <p:spPr>
          <a:xfrm>
            <a:off x="602694" y="6005122"/>
            <a:ext cx="7695113" cy="523220"/>
          </a:xfrm>
          <a:prstGeom prst="rect">
            <a:avLst/>
          </a:prstGeom>
          <a:noFill/>
        </p:spPr>
        <p:txBody>
          <a:bodyPr wrap="square" rtlCol="0">
            <a:spAutoFit/>
          </a:bodyPr>
          <a:lstStyle/>
          <a:p>
            <a:r>
              <a:rPr lang="en-US" sz="1400" dirty="0">
                <a:solidFill>
                  <a:srgbClr val="000000"/>
                </a:solidFill>
              </a:rPr>
              <a:t>SOURCE: </a:t>
            </a:r>
            <a:r>
              <a:rPr lang="en-US" sz="1400" dirty="0" smtClean="0">
                <a:solidFill>
                  <a:srgbClr val="000000"/>
                </a:solidFill>
              </a:rPr>
              <a:t>CDC. </a:t>
            </a:r>
            <a:r>
              <a:rPr lang="en-US" sz="1400" i="1" dirty="0" smtClean="0">
                <a:solidFill>
                  <a:srgbClr val="000000"/>
                </a:solidFill>
              </a:rPr>
              <a:t>Increases </a:t>
            </a:r>
            <a:r>
              <a:rPr lang="en-US" sz="1400" i="1" dirty="0">
                <a:solidFill>
                  <a:srgbClr val="000000"/>
                </a:solidFill>
              </a:rPr>
              <a:t>in Heroin Overdose Deaths — 28 States, 2010 to </a:t>
            </a:r>
            <a:r>
              <a:rPr lang="en-US" sz="1400" i="1" dirty="0" smtClean="0">
                <a:solidFill>
                  <a:srgbClr val="000000"/>
                </a:solidFill>
              </a:rPr>
              <a:t>2012 </a:t>
            </a:r>
            <a:endParaRPr lang="en-US" sz="1400" dirty="0" smtClean="0">
              <a:solidFill>
                <a:srgbClr val="000000"/>
              </a:solidFill>
            </a:endParaRPr>
          </a:p>
          <a:p>
            <a:r>
              <a:rPr lang="en-US" sz="1400" dirty="0" smtClean="0">
                <a:solidFill>
                  <a:srgbClr val="000000"/>
                </a:solidFill>
              </a:rPr>
              <a:t>MMWR. 2014, 63:849</a:t>
            </a:r>
            <a:r>
              <a:rPr lang="en-US" sz="1400" dirty="0">
                <a:solidFill>
                  <a:srgbClr val="000000"/>
                </a:solidFill>
              </a:rPr>
              <a:t>-854</a:t>
            </a:r>
          </a:p>
        </p:txBody>
      </p:sp>
    </p:spTree>
    <p:extLst>
      <p:ext uri="{BB962C8B-B14F-4D97-AF65-F5344CB8AC3E}">
        <p14:creationId xmlns:p14="http://schemas.microsoft.com/office/powerpoint/2010/main" val="8874022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6" descr="focused index.png"/>
          <p:cNvPicPr>
            <a:picLocks noChangeAspect="1"/>
          </p:cNvPicPr>
          <p:nvPr/>
        </p:nvPicPr>
        <p:blipFill>
          <a:blip r:embed="rId2"/>
          <a:srcRect/>
          <a:stretch>
            <a:fillRect/>
          </a:stretch>
        </p:blipFill>
        <p:spPr bwMode="auto">
          <a:xfrm>
            <a:off x="457200" y="5638800"/>
            <a:ext cx="5322888" cy="987425"/>
          </a:xfrm>
          <a:prstGeom prst="rect">
            <a:avLst/>
          </a:prstGeom>
          <a:noFill/>
          <a:ln w="9525">
            <a:noFill/>
            <a:miter lim="800000"/>
            <a:headEnd/>
            <a:tailEnd/>
          </a:ln>
        </p:spPr>
      </p:pic>
      <p:pic>
        <p:nvPicPr>
          <p:cNvPr id="125955" name="Picture 7" descr="Source.png"/>
          <p:cNvPicPr>
            <a:picLocks noChangeAspect="1"/>
          </p:cNvPicPr>
          <p:nvPr/>
        </p:nvPicPr>
        <p:blipFill>
          <a:blip r:embed="rId3"/>
          <a:srcRect/>
          <a:stretch>
            <a:fillRect/>
          </a:stretch>
        </p:blipFill>
        <p:spPr bwMode="auto">
          <a:xfrm>
            <a:off x="5791200" y="5791200"/>
            <a:ext cx="3070225" cy="688975"/>
          </a:xfrm>
          <a:prstGeom prst="rect">
            <a:avLst/>
          </a:prstGeom>
          <a:noFill/>
          <a:ln w="9525">
            <a:noFill/>
            <a:miter lim="800000"/>
            <a:headEnd/>
            <a:tailEnd/>
          </a:ln>
        </p:spPr>
      </p:pic>
      <p:pic>
        <p:nvPicPr>
          <p:cNvPr id="125956" name="Picture 8" descr="1999.png"/>
          <p:cNvPicPr>
            <a:picLocks noChangeAspect="1"/>
          </p:cNvPicPr>
          <p:nvPr/>
        </p:nvPicPr>
        <p:blipFill>
          <a:blip r:embed="rId4"/>
          <a:srcRect/>
          <a:stretch>
            <a:fillRect/>
          </a:stretch>
        </p:blipFill>
        <p:spPr bwMode="auto">
          <a:xfrm>
            <a:off x="1066800" y="762000"/>
            <a:ext cx="6562725" cy="4945063"/>
          </a:xfrm>
          <a:prstGeom prst="rect">
            <a:avLst/>
          </a:prstGeom>
          <a:noFill/>
          <a:ln w="9525">
            <a:noFill/>
            <a:miter lim="800000"/>
            <a:headEnd/>
            <a:tailEnd/>
          </a:ln>
        </p:spPr>
      </p:pic>
      <p:sp>
        <p:nvSpPr>
          <p:cNvPr id="125957" name="TextBox 9"/>
          <p:cNvSpPr txBox="1">
            <a:spLocks noChangeArrowheads="1"/>
          </p:cNvSpPr>
          <p:nvPr/>
        </p:nvSpPr>
        <p:spPr bwMode="auto">
          <a:xfrm>
            <a:off x="304800" y="0"/>
            <a:ext cx="8610600" cy="646113"/>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b="1" dirty="0">
                <a:solidFill>
                  <a:srgbClr val="000000"/>
                </a:solidFill>
                <a:ea typeface="ＭＳ Ｐゴシック" pitchFamily="34" charset="-128"/>
              </a:rPr>
              <a:t>Primary non-heroin opiates/synthetics admission rates, by State</a:t>
            </a:r>
          </a:p>
          <a:p>
            <a:pPr algn="ctr" defTabSz="914400" fontAlgn="base">
              <a:spcBef>
                <a:spcPct val="0"/>
              </a:spcBef>
              <a:spcAft>
                <a:spcPct val="0"/>
              </a:spcAft>
            </a:pPr>
            <a:r>
              <a:rPr lang="en-US" b="1" dirty="0">
                <a:solidFill>
                  <a:srgbClr val="000000"/>
                </a:solidFill>
                <a:ea typeface="ＭＳ Ｐゴシック" pitchFamily="34" charset="-128"/>
              </a:rPr>
              <a:t> (per 100,000 population aged 12 and over)</a:t>
            </a:r>
            <a:endParaRPr lang="en-US" dirty="0">
              <a:solidFill>
                <a:srgbClr val="000000"/>
              </a:solidFill>
              <a:ea typeface="ＭＳ Ｐゴシック" pitchFamily="34" charset="-128"/>
            </a:endParaRPr>
          </a:p>
        </p:txBody>
      </p:sp>
      <p:sp>
        <p:nvSpPr>
          <p:cNvPr id="6" name="Slide Number Placeholder 5"/>
          <p:cNvSpPr>
            <a:spLocks noGrp="1"/>
          </p:cNvSpPr>
          <p:nvPr>
            <p:ph type="sldNum" sz="quarter" idx="12"/>
          </p:nvPr>
        </p:nvSpPr>
        <p:spPr>
          <a:xfrm>
            <a:off x="7010400" y="6381750"/>
            <a:ext cx="2133600" cy="476250"/>
          </a:xfrm>
        </p:spPr>
        <p:txBody>
          <a:bodyPr/>
          <a:lstStyle/>
          <a:p>
            <a:pPr>
              <a:defRPr/>
            </a:pPr>
            <a:fld id="{83EB393E-F00D-481E-9AD6-511846A284A6}" type="slidenum">
              <a:rPr lang="en-US" sz="2000" b="1" smtClean="0">
                <a:solidFill>
                  <a:srgbClr val="000000"/>
                </a:solidFill>
              </a:rPr>
              <a:pPr>
                <a:defRPr/>
              </a:pPr>
              <a:t>8</a:t>
            </a:fld>
            <a:endParaRPr lang="en-US" sz="2000" b="1" dirty="0">
              <a:solidFill>
                <a:srgbClr val="000000"/>
              </a:solidFill>
            </a:endParaRPr>
          </a:p>
        </p:txBody>
      </p:sp>
    </p:spTree>
    <p:extLst>
      <p:ext uri="{BB962C8B-B14F-4D97-AF65-F5344CB8AC3E}">
        <p14:creationId xmlns:p14="http://schemas.microsoft.com/office/powerpoint/2010/main" val="3058542713"/>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6" descr="focused index.png"/>
          <p:cNvPicPr>
            <a:picLocks noChangeAspect="1"/>
          </p:cNvPicPr>
          <p:nvPr/>
        </p:nvPicPr>
        <p:blipFill>
          <a:blip r:embed="rId2"/>
          <a:srcRect/>
          <a:stretch>
            <a:fillRect/>
          </a:stretch>
        </p:blipFill>
        <p:spPr bwMode="auto">
          <a:xfrm>
            <a:off x="457200" y="5641975"/>
            <a:ext cx="5322888" cy="987425"/>
          </a:xfrm>
          <a:prstGeom prst="rect">
            <a:avLst/>
          </a:prstGeom>
          <a:noFill/>
          <a:ln w="9525">
            <a:noFill/>
            <a:miter lim="800000"/>
            <a:headEnd/>
            <a:tailEnd/>
          </a:ln>
        </p:spPr>
      </p:pic>
      <p:pic>
        <p:nvPicPr>
          <p:cNvPr id="126979" name="Picture 7" descr="Source.png"/>
          <p:cNvPicPr>
            <a:picLocks noChangeAspect="1"/>
          </p:cNvPicPr>
          <p:nvPr/>
        </p:nvPicPr>
        <p:blipFill>
          <a:blip r:embed="rId3"/>
          <a:srcRect/>
          <a:stretch>
            <a:fillRect/>
          </a:stretch>
        </p:blipFill>
        <p:spPr bwMode="auto">
          <a:xfrm>
            <a:off x="5791200" y="5791200"/>
            <a:ext cx="3070225" cy="688975"/>
          </a:xfrm>
          <a:prstGeom prst="rect">
            <a:avLst/>
          </a:prstGeom>
          <a:noFill/>
          <a:ln w="9525">
            <a:noFill/>
            <a:miter lim="800000"/>
            <a:headEnd/>
            <a:tailEnd/>
          </a:ln>
        </p:spPr>
      </p:pic>
      <p:sp>
        <p:nvSpPr>
          <p:cNvPr id="126980" name="TextBox 9"/>
          <p:cNvSpPr txBox="1">
            <a:spLocks noChangeArrowheads="1"/>
          </p:cNvSpPr>
          <p:nvPr/>
        </p:nvSpPr>
        <p:spPr bwMode="auto">
          <a:xfrm>
            <a:off x="304800" y="0"/>
            <a:ext cx="8610600" cy="646113"/>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b="1">
                <a:solidFill>
                  <a:srgbClr val="000000"/>
                </a:solidFill>
                <a:ea typeface="ＭＳ Ｐゴシック" pitchFamily="34" charset="-128"/>
              </a:rPr>
              <a:t>Primary non-heroin opiates/synthetics admission rates, by State</a:t>
            </a:r>
          </a:p>
          <a:p>
            <a:pPr algn="ctr" defTabSz="914400" fontAlgn="base">
              <a:spcBef>
                <a:spcPct val="0"/>
              </a:spcBef>
              <a:spcAft>
                <a:spcPct val="0"/>
              </a:spcAft>
            </a:pPr>
            <a:r>
              <a:rPr lang="en-US" b="1">
                <a:solidFill>
                  <a:srgbClr val="000000"/>
                </a:solidFill>
                <a:ea typeface="ＭＳ Ｐゴシック" pitchFamily="34" charset="-128"/>
              </a:rPr>
              <a:t> (per 100,000 population aged 12 and over)</a:t>
            </a:r>
            <a:endParaRPr lang="en-US">
              <a:solidFill>
                <a:srgbClr val="000000"/>
              </a:solidFill>
              <a:ea typeface="ＭＳ Ｐゴシック" pitchFamily="34" charset="-128"/>
            </a:endParaRPr>
          </a:p>
        </p:txBody>
      </p:sp>
      <p:pic>
        <p:nvPicPr>
          <p:cNvPr id="126981" name="Picture 5" descr="2001.png"/>
          <p:cNvPicPr>
            <a:picLocks noChangeAspect="1"/>
          </p:cNvPicPr>
          <p:nvPr/>
        </p:nvPicPr>
        <p:blipFill>
          <a:blip r:embed="rId4"/>
          <a:srcRect/>
          <a:stretch>
            <a:fillRect/>
          </a:stretch>
        </p:blipFill>
        <p:spPr bwMode="auto">
          <a:xfrm>
            <a:off x="1371600" y="762000"/>
            <a:ext cx="6257925" cy="4919663"/>
          </a:xfrm>
          <a:prstGeom prst="rect">
            <a:avLst/>
          </a:prstGeom>
          <a:noFill/>
          <a:ln w="9525">
            <a:noFill/>
            <a:miter lim="800000"/>
            <a:headEnd/>
            <a:tailEnd/>
          </a:ln>
        </p:spPr>
      </p:pic>
      <p:sp>
        <p:nvSpPr>
          <p:cNvPr id="6" name="Slide Number Placeholder 5"/>
          <p:cNvSpPr>
            <a:spLocks noGrp="1"/>
          </p:cNvSpPr>
          <p:nvPr>
            <p:ph type="sldNum" sz="quarter" idx="12"/>
          </p:nvPr>
        </p:nvSpPr>
        <p:spPr>
          <a:xfrm>
            <a:off x="7010400" y="6381750"/>
            <a:ext cx="2133600" cy="476250"/>
          </a:xfrm>
        </p:spPr>
        <p:txBody>
          <a:bodyPr/>
          <a:lstStyle/>
          <a:p>
            <a:pPr>
              <a:defRPr/>
            </a:pPr>
            <a:fld id="{83EB393E-F00D-481E-9AD6-511846A284A6}" type="slidenum">
              <a:rPr lang="en-US" sz="2000" b="1" smtClean="0">
                <a:solidFill>
                  <a:srgbClr val="000000"/>
                </a:solidFill>
              </a:rPr>
              <a:pPr>
                <a:defRPr/>
              </a:pPr>
              <a:t>9</a:t>
            </a:fld>
            <a:endParaRPr lang="en-US" sz="2000" b="1" dirty="0">
              <a:solidFill>
                <a:srgbClr val="000000"/>
              </a:solidFill>
            </a:endParaRPr>
          </a:p>
        </p:txBody>
      </p:sp>
    </p:spTree>
    <p:extLst>
      <p:ext uri="{BB962C8B-B14F-4D97-AF65-F5344CB8AC3E}">
        <p14:creationId xmlns:p14="http://schemas.microsoft.com/office/powerpoint/2010/main" val="3186498663"/>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NCHHSTP_PPT_dark(">
  <a:themeElements>
    <a:clrScheme name="NCIPC Dark PPT Colors">
      <a:dk1>
        <a:srgbClr val="FFC000"/>
      </a:dk1>
      <a:lt1>
        <a:srgbClr val="0F56DC"/>
      </a:lt1>
      <a:dk2>
        <a:srgbClr val="FFFFFF"/>
      </a:dk2>
      <a:lt2>
        <a:srgbClr val="FFFFFF"/>
      </a:lt2>
      <a:accent1>
        <a:srgbClr val="6E267B"/>
      </a:accent1>
      <a:accent2>
        <a:srgbClr val="007934"/>
      </a:accent2>
      <a:accent3>
        <a:srgbClr val="8CB8C6"/>
      </a:accent3>
      <a:accent4>
        <a:srgbClr val="D47B22"/>
      </a:accent4>
      <a:accent5>
        <a:srgbClr val="FADA63"/>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CHHSTP_PPT_dark(">
  <a:themeElements>
    <a:clrScheme name="NCIPC Dark PPT Colors">
      <a:dk1>
        <a:srgbClr val="FFC000"/>
      </a:dk1>
      <a:lt1>
        <a:srgbClr val="0F56DC"/>
      </a:lt1>
      <a:dk2>
        <a:srgbClr val="FFFFFF"/>
      </a:dk2>
      <a:lt2>
        <a:srgbClr val="FFFFFF"/>
      </a:lt2>
      <a:accent1>
        <a:srgbClr val="6E267B"/>
      </a:accent1>
      <a:accent2>
        <a:srgbClr val="007934"/>
      </a:accent2>
      <a:accent3>
        <a:srgbClr val="8CB8C6"/>
      </a:accent3>
      <a:accent4>
        <a:srgbClr val="D47B22"/>
      </a:accent4>
      <a:accent5>
        <a:srgbClr val="FADA63"/>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Override1.xml><?xml version="1.0" encoding="utf-8"?>
<a:themeOverride xmlns:a="http://schemas.openxmlformats.org/drawingml/2006/main">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15566</TotalTime>
  <Words>1343</Words>
  <Application>Microsoft Macintosh PowerPoint</Application>
  <PresentationFormat>On-screen Show (4:3)</PresentationFormat>
  <Paragraphs>133</Paragraphs>
  <Slides>34</Slides>
  <Notes>8</Notes>
  <HiddenSlides>0</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34</vt:i4>
      </vt:variant>
    </vt:vector>
  </HeadingPairs>
  <TitlesOfParts>
    <vt:vector size="51" baseType="lpstr">
      <vt:lpstr>3_Default Design</vt:lpstr>
      <vt:lpstr>8_Default Design</vt:lpstr>
      <vt:lpstr>6_Default Design</vt:lpstr>
      <vt:lpstr>1_Default Design</vt:lpstr>
      <vt:lpstr>1_NCHHSTP_PPT_dark(</vt:lpstr>
      <vt:lpstr>2_Default Design</vt:lpstr>
      <vt:lpstr>Theme1</vt:lpstr>
      <vt:lpstr>7_Default Design</vt:lpstr>
      <vt:lpstr>1_Theme1</vt:lpstr>
      <vt:lpstr>2_NCHHSTP_PPT_dark(</vt:lpstr>
      <vt:lpstr>9_Default Design</vt:lpstr>
      <vt:lpstr>10_Default Design</vt:lpstr>
      <vt:lpstr>11_Default Design</vt:lpstr>
      <vt:lpstr>2_Theme1</vt:lpstr>
      <vt:lpstr>12_Default Design</vt:lpstr>
      <vt:lpstr>Worksheet</vt:lpstr>
      <vt:lpstr>Excel.Chart.8</vt:lpstr>
      <vt:lpstr>The Prescription Opioid and Heroin Crisis:  An Epidemic of Addiction     </vt:lpstr>
      <vt:lpstr>PowerPoint Presentation</vt:lpstr>
      <vt:lpstr>PowerPoint Presentation</vt:lpstr>
      <vt:lpstr>Drug Overdose Deaths by Major Drug Type, United States, 1999–2010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Unintentional overdose deaths involving opioid analgesics parallel per capita sales of opioid analgesics in morphine equivalents by year, U.S., 1997-2007</vt:lpstr>
      <vt:lpstr>PowerPoint Presentation</vt:lpstr>
      <vt:lpstr>PowerPoint Presentation</vt:lpstr>
      <vt:lpstr>PowerPoint Presentation</vt:lpstr>
      <vt:lpstr>PowerPoint Presentation</vt:lpstr>
      <vt:lpstr>Industry-funded “educational” messages</vt:lpstr>
      <vt:lpstr>Industry-funded organizations campaigned for greater use of opioids </vt:lpstr>
      <vt:lpstr>  “The risk of addiction is much less than 1%” </vt:lpstr>
      <vt:lpstr>PowerPoint Presentation</vt:lpstr>
      <vt:lpstr>PowerPoint Presentation</vt:lpstr>
      <vt:lpstr>Controlling the epidemic: A Three-pronged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Erdmann</dc:creator>
  <cp:lastModifiedBy>Andrew Kolodny</cp:lastModifiedBy>
  <cp:revision>128</cp:revision>
  <dcterms:created xsi:type="dcterms:W3CDTF">2013-02-21T16:07:25Z</dcterms:created>
  <dcterms:modified xsi:type="dcterms:W3CDTF">2015-11-19T02:23:12Z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