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256" r:id="rId2"/>
    <p:sldId id="290" r:id="rId3"/>
    <p:sldId id="257" r:id="rId4"/>
    <p:sldId id="266" r:id="rId5"/>
    <p:sldId id="305" r:id="rId6"/>
    <p:sldId id="306" r:id="rId7"/>
    <p:sldId id="307" r:id="rId8"/>
    <p:sldId id="308" r:id="rId9"/>
    <p:sldId id="309" r:id="rId10"/>
    <p:sldId id="310" r:id="rId11"/>
    <p:sldId id="311" r:id="rId12"/>
    <p:sldId id="312" r:id="rId13"/>
    <p:sldId id="313" r:id="rId14"/>
    <p:sldId id="314" r:id="rId15"/>
    <p:sldId id="315" r:id="rId16"/>
    <p:sldId id="295" r:id="rId17"/>
    <p:sldId id="304" r:id="rId18"/>
    <p:sldId id="300" r:id="rId19"/>
    <p:sldId id="302" r:id="rId20"/>
    <p:sldId id="316" r:id="rId21"/>
    <p:sldId id="296" r:id="rId22"/>
    <p:sldId id="268" r:id="rId23"/>
    <p:sldId id="275" r:id="rId24"/>
    <p:sldId id="292" r:id="rId25"/>
    <p:sldId id="270" r:id="rId26"/>
    <p:sldId id="293" r:id="rId27"/>
    <p:sldId id="291" r:id="rId28"/>
    <p:sldId id="294" r:id="rId29"/>
    <p:sldId id="283" r:id="rId30"/>
    <p:sldId id="284" r:id="rId31"/>
    <p:sldId id="271" r:id="rId32"/>
    <p:sldId id="289" r:id="rId33"/>
    <p:sldId id="274" r:id="rId34"/>
    <p:sldId id="276" r:id="rId35"/>
    <p:sldId id="277" r:id="rId36"/>
    <p:sldId id="278" r:id="rId37"/>
    <p:sldId id="279" r:id="rId38"/>
    <p:sldId id="288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67" autoAdjust="0"/>
    <p:restoredTop sz="94660"/>
  </p:normalViewPr>
  <p:slideViewPr>
    <p:cSldViewPr snapToGrid="0" snapToObjects="1">
      <p:cViewPr varScale="1">
        <p:scale>
          <a:sx n="103" d="100"/>
          <a:sy n="103" d="100"/>
        </p:scale>
        <p:origin x="-47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572828-9A07-164C-8C40-E0A881C34E50}" type="datetimeFigureOut">
              <a:rPr lang="en-US" smtClean="0"/>
              <a:t>9/16/16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61FD36-1A91-904E-9295-4E606350E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478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Why </a:t>
            </a:r>
            <a:r>
              <a:rPr lang="en-US" dirty="0" smtClean="0"/>
              <a:t>is this important?</a:t>
            </a:r>
          </a:p>
          <a:p>
            <a:r>
              <a:rPr lang="en-US" dirty="0" smtClean="0"/>
              <a:t>You combine</a:t>
            </a:r>
            <a:r>
              <a:rPr lang="en-US" baseline="0" dirty="0" smtClean="0"/>
              <a:t> a narcotic and opioid = potentially exponential effect = possible death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1FD36-1A91-904E-9295-4E606350EDD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6160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07AD23B-18E4-3946-B363-B52C6ACD3974}" type="slidenum">
              <a:rPr lang="en-US" sz="1200"/>
              <a:pPr/>
              <a:t>17</a:t>
            </a:fld>
            <a:endParaRPr lang="en-US" sz="120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Opiods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and clonidine both bind to central alpha-2 receptors, increasing  K+ efflux, thus decreasing NE release; this may explain why clonidine may help with mild symptoms of opioid w/d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.</a:t>
            </a:r>
          </a:p>
          <a:p>
            <a:pPr eaLnBrk="1" hangingPunct="1"/>
            <a:endParaRPr lang="en-US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natural opioid w/d is not life=threatening; you feel crappy but you won’t die; cold turkey!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FDA approved IN </a:t>
            </a:r>
            <a:r>
              <a:rPr lang="en-US" dirty="0" err="1" smtClean="0"/>
              <a:t>narcan</a:t>
            </a:r>
            <a:r>
              <a:rPr lang="en-US" dirty="0" smtClean="0"/>
              <a:t> in many states across the country in 2015; great public health move</a:t>
            </a:r>
            <a:r>
              <a:rPr lang="en-US" baseline="0" dirty="0" smtClean="0"/>
              <a:t> towards combating the opioid crisis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1FD36-1A91-904E-9295-4E606350EDD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9298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By recognizing the lack of data</a:t>
            </a:r>
            <a:r>
              <a:rPr lang="en-US" baseline="0" dirty="0" smtClean="0"/>
              <a:t> to support the use of opioids in the treatment of chronic pain.</a:t>
            </a:r>
          </a:p>
          <a:p>
            <a:r>
              <a:rPr lang="en-US" baseline="0" dirty="0" smtClean="0"/>
              <a:t>And the need to use opioids for acute pain.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1FD36-1A91-904E-9295-4E606350EDD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4425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 smtClean="0">
                <a:solidFill>
                  <a:srgbClr val="FF6600"/>
                </a:solidFill>
              </a:rPr>
              <a:t>Hospital Consumer Assessment of Healthcare Providers and Systems</a:t>
            </a:r>
          </a:p>
          <a:p>
            <a:r>
              <a:rPr lang="en-US" dirty="0" smtClean="0"/>
              <a:t>Pain assessment became a science.</a:t>
            </a:r>
          </a:p>
          <a:p>
            <a:r>
              <a:rPr lang="en-US" dirty="0" smtClean="0"/>
              <a:t>Chronic pain</a:t>
            </a:r>
          </a:p>
          <a:p>
            <a:pPr lvl="1"/>
            <a:r>
              <a:rPr lang="en-US" dirty="0" smtClean="0"/>
              <a:t>&gt; 3 months </a:t>
            </a:r>
            <a:r>
              <a:rPr lang="en-US" u="sng" dirty="0" smtClean="0"/>
              <a:t>OR</a:t>
            </a:r>
            <a:r>
              <a:rPr lang="en-US" dirty="0" smtClean="0"/>
              <a:t> past time of normal tissue healing</a:t>
            </a:r>
          </a:p>
          <a:p>
            <a:pPr lvl="1"/>
            <a:r>
              <a:rPr lang="en-US" dirty="0" smtClean="0"/>
              <a:t>Did the # of patients increase?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1FD36-1A91-904E-9295-4E606350EDD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5292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1FD36-1A91-904E-9295-4E606350EDD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2069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Doctor shopping = 5 or more prescribers in 90 days, OR 5 or more pharmacies in 90 days</a:t>
            </a:r>
          </a:p>
          <a:p>
            <a:r>
              <a:rPr lang="en-US" dirty="0" smtClean="0"/>
              <a:t>mandated</a:t>
            </a:r>
            <a:r>
              <a:rPr lang="en-US" baseline="0" dirty="0" smtClean="0"/>
              <a:t> in NJ by Oct 2015; but excludes ER docs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1FD36-1A91-904E-9295-4E606350EDD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2865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doctor</a:t>
            </a:r>
            <a:r>
              <a:rPr lang="en-US" baseline="0" dirty="0" smtClean="0"/>
              <a:t> shopping: </a:t>
            </a:r>
            <a:r>
              <a:rPr lang="en-US" dirty="0" smtClean="0"/>
              <a:t>&gt;7 doctors or pharmacies in 90 day period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1FD36-1A91-904E-9295-4E606350EDD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4147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baseline="0" dirty="0" smtClean="0"/>
              <a:t> ED in the nation to adopt an alternative pain </a:t>
            </a:r>
            <a:r>
              <a:rPr lang="en-US" baseline="0" dirty="0" err="1" smtClean="0"/>
              <a:t>mgmt</a:t>
            </a:r>
            <a:r>
              <a:rPr lang="en-US" baseline="0" dirty="0" smtClean="0"/>
              <a:t> program.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1FD36-1A91-904E-9295-4E606350EDD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725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2CCD5565-5D50-4645-9045-3F80EB7F1C33}" type="slidenum">
              <a:rPr lang="en-US" sz="1200">
                <a:solidFill>
                  <a:srgbClr val="000000"/>
                </a:solidFill>
              </a:rPr>
              <a:pPr eaLnBrk="1" hangingPunct="1"/>
              <a:t>8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Unintentional – meaning</a:t>
            </a:r>
            <a:r>
              <a:rPr lang="en-US" baseline="0" dirty="0" smtClean="0"/>
              <a:t> general, misuse (co-ingestion), therapeutic (double-dose)</a:t>
            </a:r>
          </a:p>
          <a:p>
            <a:r>
              <a:rPr lang="en-US" baseline="0" dirty="0" smtClean="0"/>
              <a:t>-   Rates were higher in ages 25-55yo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Rates were higher in white and American Indian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Rates higher</a:t>
            </a:r>
            <a:r>
              <a:rPr lang="en-US" baseline="0" dirty="0" smtClean="0"/>
              <a:t> in men than women but gap is closing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1FD36-1A91-904E-9295-4E606350EDD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385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Methadone</a:t>
            </a:r>
            <a:r>
              <a:rPr lang="en-US" baseline="0" dirty="0" smtClean="0"/>
              <a:t> is the other prescription opioid most commonly involved in overdose deaths.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1FD36-1A91-904E-9295-4E606350EDD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475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including drugs such as </a:t>
            </a:r>
            <a:r>
              <a:rPr lang="en-US" dirty="0" err="1" smtClean="0"/>
              <a:t>Vicodin</a:t>
            </a:r>
            <a:r>
              <a:rPr lang="en-US" dirty="0" smtClean="0"/>
              <a:t> (hydrocodone), </a:t>
            </a:r>
            <a:r>
              <a:rPr lang="en-US" dirty="0" err="1" smtClean="0"/>
              <a:t>OxyContin</a:t>
            </a:r>
            <a:r>
              <a:rPr lang="en-US" dirty="0" smtClean="0"/>
              <a:t> (oxycodone), </a:t>
            </a:r>
            <a:r>
              <a:rPr lang="en-US" dirty="0" err="1" smtClean="0"/>
              <a:t>Opana</a:t>
            </a:r>
            <a:r>
              <a:rPr lang="en-US" dirty="0" smtClean="0"/>
              <a:t> (</a:t>
            </a:r>
            <a:r>
              <a:rPr lang="en-US" dirty="0" err="1" smtClean="0"/>
              <a:t>oxymorphone</a:t>
            </a:r>
            <a:r>
              <a:rPr lang="en-US" dirty="0" smtClean="0"/>
              <a:t>), and methadone –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1FD36-1A91-904E-9295-4E606350EDD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340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 Includes</a:t>
            </a:r>
            <a:r>
              <a:rPr lang="en-US" baseline="0" dirty="0" smtClean="0"/>
              <a:t> opium; also includes illicit fentanyl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1FD36-1A91-904E-9295-4E606350EDD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0026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including drugs such as </a:t>
            </a:r>
            <a:r>
              <a:rPr lang="en-US" dirty="0" err="1" smtClean="0"/>
              <a:t>Vicodin</a:t>
            </a:r>
            <a:r>
              <a:rPr lang="en-US" dirty="0" smtClean="0"/>
              <a:t> (hydrocodone), </a:t>
            </a:r>
            <a:r>
              <a:rPr lang="en-US" dirty="0" err="1" smtClean="0"/>
              <a:t>OxyContin</a:t>
            </a:r>
            <a:r>
              <a:rPr lang="en-US" dirty="0" smtClean="0"/>
              <a:t> (oxycodone), </a:t>
            </a:r>
            <a:r>
              <a:rPr lang="en-US" dirty="0" err="1" smtClean="0"/>
              <a:t>Opana</a:t>
            </a:r>
            <a:r>
              <a:rPr lang="en-US" dirty="0" smtClean="0"/>
              <a:t> (</a:t>
            </a:r>
            <a:r>
              <a:rPr lang="en-US" dirty="0" err="1" smtClean="0"/>
              <a:t>oxymorphone</a:t>
            </a:r>
            <a:r>
              <a:rPr lang="en-US" dirty="0" smtClean="0"/>
              <a:t>), and methadone –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1FD36-1A91-904E-9295-4E606350EDD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340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Looks like deaths are leveling off, but 2014 data just available</a:t>
            </a:r>
            <a:r>
              <a:rPr lang="en-US" baseline="0" dirty="0" smtClean="0"/>
              <a:t> shows a 9% increase</a:t>
            </a:r>
            <a:r>
              <a:rPr lang="en-US" baseline="0" dirty="0" smtClean="0"/>
              <a:t>.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1FD36-1A91-904E-9295-4E606350EDD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8589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OP =</a:t>
            </a:r>
            <a:r>
              <a:rPr lang="en-US" baseline="0" dirty="0" smtClean="0"/>
              <a:t> opioid peptide</a:t>
            </a:r>
          </a:p>
          <a:p>
            <a:r>
              <a:rPr lang="en-US" baseline="0" dirty="0" smtClean="0"/>
              <a:t>Opioid syndrome: mental status depression, hypoventilation, </a:t>
            </a:r>
            <a:r>
              <a:rPr lang="en-US" baseline="0" dirty="0" err="1" smtClean="0"/>
              <a:t>miosis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hypoperistalsis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1FD36-1A91-904E-9295-4E606350EDD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082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CB6B9-3877-EE41-9537-A648284C46E3}" type="datetimeFigureOut">
              <a:rPr lang="en-US" smtClean="0"/>
              <a:t>9/16/16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8D8-307C-5F49-AA27-8B9A5FE02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614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CB6B9-3877-EE41-9537-A648284C46E3}" type="datetimeFigureOut">
              <a:rPr lang="en-US" smtClean="0"/>
              <a:t>9/16/16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8D8-307C-5F49-AA27-8B9A5FE02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485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CB6B9-3877-EE41-9537-A648284C46E3}" type="datetimeFigureOut">
              <a:rPr lang="en-US" smtClean="0"/>
              <a:t>9/16/16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8D8-307C-5F49-AA27-8B9A5FE02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445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CB6B9-3877-EE41-9537-A648284C46E3}" type="datetimeFigureOut">
              <a:rPr lang="en-US" smtClean="0"/>
              <a:t>9/16/16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8D8-307C-5F49-AA27-8B9A5FE02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455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CB6B9-3877-EE41-9537-A648284C46E3}" type="datetimeFigureOut">
              <a:rPr lang="en-US" smtClean="0"/>
              <a:t>9/16/16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8D8-307C-5F49-AA27-8B9A5FE02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690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CB6B9-3877-EE41-9537-A648284C46E3}" type="datetimeFigureOut">
              <a:rPr lang="en-US" smtClean="0"/>
              <a:t>9/16/16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8D8-307C-5F49-AA27-8B9A5FE02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895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CB6B9-3877-EE41-9537-A648284C46E3}" type="datetimeFigureOut">
              <a:rPr lang="en-US" smtClean="0"/>
              <a:t>9/16/16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8D8-307C-5F49-AA27-8B9A5FE02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515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CB6B9-3877-EE41-9537-A648284C46E3}" type="datetimeFigureOut">
              <a:rPr lang="en-US" smtClean="0"/>
              <a:t>9/16/16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8D8-307C-5F49-AA27-8B9A5FE02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549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CB6B9-3877-EE41-9537-A648284C46E3}" type="datetimeFigureOut">
              <a:rPr lang="en-US" smtClean="0"/>
              <a:t>9/16/16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8D8-307C-5F49-AA27-8B9A5FE02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591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CB6B9-3877-EE41-9537-A648284C46E3}" type="datetimeFigureOut">
              <a:rPr lang="en-US" smtClean="0"/>
              <a:t>9/16/16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8D8-307C-5F49-AA27-8B9A5FE02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432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CB6B9-3877-EE41-9537-A648284C46E3}" type="datetimeFigureOut">
              <a:rPr lang="en-US" smtClean="0"/>
              <a:t>9/16/16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8D8-307C-5F49-AA27-8B9A5FE02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126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5CB6B9-3877-EE41-9537-A648284C46E3}" type="datetimeFigureOut">
              <a:rPr lang="en-US" smtClean="0"/>
              <a:t>9/16/16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598D8-307C-5F49-AA27-8B9A5FE02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706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Relationship Id="rId3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6600"/>
                </a:solidFill>
              </a:rPr>
              <a:t>Prescription Opioid Abuse</a:t>
            </a:r>
            <a:endParaRPr lang="en-US" b="1" dirty="0">
              <a:solidFill>
                <a:srgbClr val="FF66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7354" y="3886200"/>
            <a:ext cx="7403484" cy="17526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William Holubek, MD, MPH, FACEP, FACMT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Chief Medical Officer</a:t>
            </a:r>
          </a:p>
          <a:p>
            <a:r>
              <a:rPr lang="en-US" sz="2800" dirty="0" err="1" smtClean="0">
                <a:solidFill>
                  <a:schemeClr val="tx1"/>
                </a:solidFill>
              </a:rPr>
              <a:t>CarePoint</a:t>
            </a:r>
            <a:r>
              <a:rPr lang="en-US" sz="2800" dirty="0" smtClean="0">
                <a:solidFill>
                  <a:schemeClr val="tx1"/>
                </a:solidFill>
              </a:rPr>
              <a:t> Health – Christ Hospital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4" name="Picture 2" descr="CarePoint Health - New Jersey Hospital and Health Syst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410" y="6249636"/>
            <a:ext cx="2214184" cy="54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1601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6600"/>
                </a:solidFill>
              </a:rPr>
              <a:t>Fact #2 - CDC</a:t>
            </a:r>
            <a:endParaRPr lang="en-US" b="1" dirty="0">
              <a:solidFill>
                <a:srgbClr val="FF66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60111"/>
            <a:ext cx="8229600" cy="406605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In 2012, health care providers wrote 259 million prescriptions for opioid pain medication, enough for every adult in the U.S. to have a bottle of pills.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6319" y="6459446"/>
            <a:ext cx="6872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Opioid Overdose. Website: http://</a:t>
            </a:r>
            <a:r>
              <a:rPr lang="en-US" sz="1200" i="1" dirty="0" err="1" smtClean="0"/>
              <a:t>www.cdc.gov</a:t>
            </a:r>
            <a:r>
              <a:rPr lang="en-US" sz="1200" i="1" dirty="0" smtClean="0"/>
              <a:t>/</a:t>
            </a:r>
            <a:r>
              <a:rPr lang="en-US" sz="1200" i="1" dirty="0" err="1" smtClean="0"/>
              <a:t>drugoverdose</a:t>
            </a:r>
            <a:r>
              <a:rPr lang="en-US" sz="1200" i="1" dirty="0" smtClean="0"/>
              <a:t>/data/</a:t>
            </a:r>
            <a:r>
              <a:rPr lang="en-US" sz="1200" i="1" dirty="0" err="1" smtClean="0"/>
              <a:t>overdose.html</a:t>
            </a:r>
            <a:r>
              <a:rPr lang="en-US" sz="1200" i="1" dirty="0" smtClean="0"/>
              <a:t>. Accessed June 6, 2016.</a:t>
            </a:r>
            <a:endParaRPr lang="en-US" sz="1200" i="1" dirty="0"/>
          </a:p>
        </p:txBody>
      </p:sp>
      <p:pic>
        <p:nvPicPr>
          <p:cNvPr id="5" name="Picture 2" descr="CarePoint Health - New Jersey Hospital and Health Syst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410" y="6249636"/>
            <a:ext cx="2214184" cy="54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1353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6600"/>
                </a:solidFill>
              </a:rPr>
              <a:t>Number of Hydrocodone &amp; Oxycodone Prescriptions, Dispensed by U.S. Retail Pharmacies, 1991-2009 </a:t>
            </a:r>
            <a:endParaRPr lang="en-US" sz="3200" b="1" dirty="0">
              <a:solidFill>
                <a:srgbClr val="FF6600"/>
              </a:solidFill>
            </a:endParaRPr>
          </a:p>
        </p:txBody>
      </p:sp>
      <p:pic>
        <p:nvPicPr>
          <p:cNvPr id="3" name="Picture 2" descr="Screen Shot 2016-06-08 at 9.28.15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12720" r="2814" b="2194"/>
          <a:stretch/>
        </p:blipFill>
        <p:spPr>
          <a:xfrm>
            <a:off x="457200" y="1583342"/>
            <a:ext cx="8178800" cy="468993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57200" y="6324562"/>
            <a:ext cx="64309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Prescription Drug Addiction Graphs. Website: http://</a:t>
            </a:r>
            <a:r>
              <a:rPr lang="en-US" sz="1200" i="1" dirty="0" err="1" smtClean="0"/>
              <a:t>www.inspiremalibu.com</a:t>
            </a:r>
            <a:r>
              <a:rPr lang="en-US" sz="1200" i="1" dirty="0" smtClean="0"/>
              <a:t>. Accessed June 6, 2016.</a:t>
            </a:r>
            <a:endParaRPr lang="en-US" sz="1200" i="1" dirty="0"/>
          </a:p>
        </p:txBody>
      </p:sp>
      <p:pic>
        <p:nvPicPr>
          <p:cNvPr id="5" name="Picture 2" descr="CarePoint Health - New Jersey Hospital and Health Syste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410" y="6249636"/>
            <a:ext cx="2214184" cy="54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2448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6600"/>
                </a:solidFill>
              </a:rPr>
              <a:t>Fact #3 - AAPCC</a:t>
            </a:r>
            <a:endParaRPr lang="en-US" b="1" dirty="0">
              <a:solidFill>
                <a:srgbClr val="FF66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60111"/>
            <a:ext cx="8229600" cy="406605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In 2010, the number of deaths from prescription opioid or narcotic pain relievers exceeded the number of overdose deaths from heroin and cocaine combined.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96982" y="6459446"/>
            <a:ext cx="30105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AAPCC Poison Statistics, National Data 2013.</a:t>
            </a:r>
          </a:p>
        </p:txBody>
      </p:sp>
      <p:pic>
        <p:nvPicPr>
          <p:cNvPr id="5" name="Picture 2" descr="CarePoint Health - New Jersey Hospital and Health Syst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410" y="6249636"/>
            <a:ext cx="2214184" cy="54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360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6600"/>
                </a:solidFill>
              </a:rPr>
              <a:t>Unintentional Drug Poisoning Deaths: U.S. 1999-2011</a:t>
            </a:r>
            <a:endParaRPr lang="en-US" b="1" dirty="0">
              <a:solidFill>
                <a:srgbClr val="FF66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6228311"/>
            <a:ext cx="32292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National Institute on Drug Abuse. June 24, 2014.</a:t>
            </a:r>
            <a:endParaRPr lang="en-US" sz="1200" i="1" dirty="0"/>
          </a:p>
        </p:txBody>
      </p:sp>
      <p:pic>
        <p:nvPicPr>
          <p:cNvPr id="8" name="Picture 7" descr="Screen Shot 2016-06-08 at 9.21.16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37"/>
          <a:stretch/>
        </p:blipFill>
        <p:spPr>
          <a:xfrm>
            <a:off x="352359" y="1827767"/>
            <a:ext cx="8535432" cy="427511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Picture 2" descr="CarePoint Health - New Jersey Hospital and Health Syste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410" y="6249636"/>
            <a:ext cx="2214184" cy="54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3364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6600"/>
                </a:solidFill>
              </a:rPr>
              <a:t>Fact #4 - CDC</a:t>
            </a:r>
            <a:endParaRPr lang="en-US" b="1" dirty="0">
              <a:solidFill>
                <a:srgbClr val="FF66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60111"/>
            <a:ext cx="8229600" cy="406605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Today, at least half of all U.S. opioid overdose deaths involve a prescription opioid.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02092" y="6413886"/>
            <a:ext cx="6872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Opioid Overdose. Website: http://</a:t>
            </a:r>
            <a:r>
              <a:rPr lang="en-US" sz="1200" i="1" dirty="0" err="1" smtClean="0"/>
              <a:t>www.cdc.gov</a:t>
            </a:r>
            <a:r>
              <a:rPr lang="en-US" sz="1200" i="1" dirty="0" smtClean="0"/>
              <a:t>/</a:t>
            </a:r>
            <a:r>
              <a:rPr lang="en-US" sz="1200" i="1" dirty="0" err="1" smtClean="0"/>
              <a:t>drugoverdose</a:t>
            </a:r>
            <a:r>
              <a:rPr lang="en-US" sz="1200" i="1" dirty="0" smtClean="0"/>
              <a:t>/data/</a:t>
            </a:r>
            <a:r>
              <a:rPr lang="en-US" sz="1200" i="1" dirty="0" err="1" smtClean="0"/>
              <a:t>overdose.html</a:t>
            </a:r>
            <a:r>
              <a:rPr lang="en-US" sz="1200" i="1" dirty="0" smtClean="0"/>
              <a:t>. Accessed June 6, 2016.</a:t>
            </a:r>
            <a:endParaRPr lang="en-US" sz="1200" i="1" dirty="0"/>
          </a:p>
        </p:txBody>
      </p:sp>
      <p:pic>
        <p:nvPicPr>
          <p:cNvPr id="6" name="Picture 2" descr="CarePoint Health - New Jersey Hospital and Health Syst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410" y="6249636"/>
            <a:ext cx="2214184" cy="54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0728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9672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FF6600"/>
                </a:solidFill>
              </a:rPr>
              <a:t>Opioid Sales, Opioid treatment admissions, and Opioid-related deaths</a:t>
            </a:r>
            <a:endParaRPr lang="en-US" sz="3200" b="1" dirty="0">
              <a:solidFill>
                <a:srgbClr val="FF6600"/>
              </a:solidFill>
            </a:endParaRPr>
          </a:p>
        </p:txBody>
      </p:sp>
      <p:pic>
        <p:nvPicPr>
          <p:cNvPr id="4" name="Picture 3" descr="Screen Shot 2016-06-08 at 9.30.50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09"/>
          <a:stretch/>
        </p:blipFill>
        <p:spPr>
          <a:xfrm>
            <a:off x="789388" y="1123328"/>
            <a:ext cx="7634115" cy="520123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57200" y="6463061"/>
            <a:ext cx="61799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National Institute on Drug Abuse. Website: https://</a:t>
            </a:r>
            <a:r>
              <a:rPr lang="en-US" sz="1200" i="1" dirty="0" err="1" smtClean="0"/>
              <a:t>www.drugabuse.gov</a:t>
            </a:r>
            <a:r>
              <a:rPr lang="en-US" sz="1200" i="1" dirty="0" smtClean="0"/>
              <a:t>. Accessed June 6, 2016.</a:t>
            </a:r>
            <a:endParaRPr lang="en-US" sz="1200" i="1" dirty="0"/>
          </a:p>
        </p:txBody>
      </p:sp>
      <p:pic>
        <p:nvPicPr>
          <p:cNvPr id="6" name="Picture 2" descr="CarePoint Health - New Jersey Hospital and Health Syste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410" y="6264066"/>
            <a:ext cx="2214184" cy="54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4237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9-11 at 12.40.1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95" y="181211"/>
            <a:ext cx="4470055" cy="6615681"/>
          </a:xfrm>
          <a:prstGeom prst="rect">
            <a:avLst/>
          </a:prstGeom>
        </p:spPr>
      </p:pic>
      <p:pic>
        <p:nvPicPr>
          <p:cNvPr id="6" name="Picture 2" descr="CarePoint Health - New Jersey Hospital and Health Syste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410" y="6249636"/>
            <a:ext cx="2214184" cy="54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2583665" y="2416862"/>
            <a:ext cx="1780551" cy="273946"/>
          </a:xfrm>
          <a:prstGeom prst="ellipse">
            <a:avLst/>
          </a:prstGeom>
          <a:noFill/>
          <a:ln w="317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146955" y="280367"/>
            <a:ext cx="3907639" cy="1143000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solidFill>
                  <a:srgbClr val="FF6600"/>
                </a:solidFill>
              </a:rPr>
              <a:t>Opioid Toxicity</a:t>
            </a:r>
            <a:endParaRPr lang="en-US" b="1" dirty="0">
              <a:solidFill>
                <a:srgbClr val="FF66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63050" y="6333378"/>
            <a:ext cx="22818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Opioids. </a:t>
            </a:r>
            <a:r>
              <a:rPr lang="en-US" sz="1200" i="1" dirty="0" err="1" smtClean="0"/>
              <a:t>Goldfranks</a:t>
            </a:r>
            <a:r>
              <a:rPr lang="en-US" sz="1200" i="1" dirty="0" smtClean="0"/>
              <a:t> Toxicological </a:t>
            </a:r>
          </a:p>
          <a:p>
            <a:r>
              <a:rPr lang="en-US" sz="1200" i="1" dirty="0" smtClean="0"/>
              <a:t>Emergencies, 10</a:t>
            </a:r>
            <a:r>
              <a:rPr lang="en-US" sz="1200" i="1" baseline="30000" dirty="0" smtClean="0"/>
              <a:t>th</a:t>
            </a:r>
            <a:r>
              <a:rPr lang="en-US" sz="1200" i="1" dirty="0" smtClean="0"/>
              <a:t> Ed. 2015.</a:t>
            </a:r>
            <a:endParaRPr lang="en-US" sz="1200" i="1" dirty="0"/>
          </a:p>
        </p:txBody>
      </p:sp>
      <p:sp>
        <p:nvSpPr>
          <p:cNvPr id="10" name="Oval 9"/>
          <p:cNvSpPr/>
          <p:nvPr/>
        </p:nvSpPr>
        <p:spPr>
          <a:xfrm>
            <a:off x="2583666" y="3889186"/>
            <a:ext cx="933856" cy="273946"/>
          </a:xfrm>
          <a:prstGeom prst="ellipse">
            <a:avLst/>
          </a:prstGeom>
          <a:noFill/>
          <a:ln w="317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583666" y="3204320"/>
            <a:ext cx="1307397" cy="273946"/>
          </a:xfrm>
          <a:prstGeom prst="ellipse">
            <a:avLst/>
          </a:prstGeom>
          <a:noFill/>
          <a:ln w="317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583666" y="1560641"/>
            <a:ext cx="1307397" cy="273946"/>
          </a:xfrm>
          <a:prstGeom prst="ellipse">
            <a:avLst/>
          </a:prstGeom>
          <a:noFill/>
          <a:ln w="317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589893" y="2818303"/>
            <a:ext cx="1780551" cy="273946"/>
          </a:xfrm>
          <a:prstGeom prst="ellipse">
            <a:avLst/>
          </a:prstGeom>
          <a:noFill/>
          <a:ln w="317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150198" y="2000938"/>
            <a:ext cx="3589444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Death is from apnea.</a:t>
            </a:r>
          </a:p>
          <a:p>
            <a:endParaRPr lang="en-US" sz="2800" dirty="0" smtClean="0"/>
          </a:p>
          <a:p>
            <a:r>
              <a:rPr lang="en-US" sz="2800" dirty="0" smtClean="0"/>
              <a:t>Other effects:</a:t>
            </a:r>
          </a:p>
          <a:p>
            <a:pPr marL="457200" indent="-285750">
              <a:buFont typeface="Arial"/>
              <a:buChar char="•"/>
            </a:pPr>
            <a:r>
              <a:rPr lang="en-US" sz="2800" dirty="0" smtClean="0"/>
              <a:t>seizures</a:t>
            </a:r>
          </a:p>
          <a:p>
            <a:pPr marL="457200" indent="-285750">
              <a:buFont typeface="Arial"/>
              <a:buChar char="•"/>
            </a:pPr>
            <a:r>
              <a:rPr lang="en-US" sz="2800" dirty="0" smtClean="0"/>
              <a:t>cardiac</a:t>
            </a:r>
          </a:p>
          <a:p>
            <a:pPr marL="457200" indent="-285750">
              <a:buFont typeface="Arial"/>
              <a:buChar char="•"/>
            </a:pPr>
            <a:r>
              <a:rPr lang="en-US" sz="2800" dirty="0" smtClean="0"/>
              <a:t>Serotonin syndrome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828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6600"/>
                </a:solidFill>
              </a:rPr>
              <a:t>Opioid Withdrawal</a:t>
            </a:r>
            <a:endParaRPr lang="en-US" b="1" dirty="0">
              <a:solidFill>
                <a:srgbClr val="FF6600"/>
              </a:solidFill>
            </a:endParaRPr>
          </a:p>
        </p:txBody>
      </p:sp>
      <p:sp>
        <p:nvSpPr>
          <p:cNvPr id="36869" name="Rectangle 5"/>
          <p:cNvSpPr>
            <a:spLocks noGrp="1" noChangeArrowheads="1"/>
          </p:cNvSpPr>
          <p:nvPr>
            <p:ph idx="1"/>
          </p:nvPr>
        </p:nvSpPr>
        <p:spPr>
          <a:xfrm>
            <a:off x="457200" y="1483181"/>
            <a:ext cx="8229600" cy="4525963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>	</a:t>
            </a:r>
            <a:r>
              <a:rPr lang="en-US" sz="2800" dirty="0" smtClean="0">
                <a:latin typeface="Verdana" charset="0"/>
                <a:ea typeface="ＭＳ Ｐゴシック" charset="0"/>
                <a:cs typeface="ＭＳ Ｐゴシック" charset="0"/>
              </a:rPr>
              <a:t>Signs and symptoms include </a:t>
            </a:r>
            <a:r>
              <a:rPr lang="en-US" sz="2800" dirty="0" err="1" smtClean="0">
                <a:latin typeface="Verdana" charset="0"/>
                <a:ea typeface="ＭＳ Ｐゴシック" charset="0"/>
                <a:cs typeface="ＭＳ Ｐゴシック" charset="0"/>
              </a:rPr>
              <a:t>piloerection</a:t>
            </a:r>
            <a:r>
              <a:rPr lang="en-US" sz="2800" dirty="0">
                <a:latin typeface="Verdana" charset="0"/>
                <a:ea typeface="ＭＳ Ｐゴシック" charset="0"/>
                <a:cs typeface="ＭＳ Ｐゴシック" charset="0"/>
              </a:rPr>
              <a:t>, diaphoresis, </a:t>
            </a:r>
            <a:r>
              <a:rPr lang="en-US" sz="2800" dirty="0" err="1">
                <a:latin typeface="Verdana" charset="0"/>
                <a:ea typeface="ＭＳ Ｐゴシック" charset="0"/>
                <a:cs typeface="ＭＳ Ｐゴシック" charset="0"/>
              </a:rPr>
              <a:t>mydriasis</a:t>
            </a:r>
            <a:r>
              <a:rPr lang="en-US" sz="2800" dirty="0">
                <a:latin typeface="Verdana" charset="0"/>
                <a:ea typeface="ＭＳ Ｐゴシック" charset="0"/>
                <a:cs typeface="ＭＳ Ｐゴシック" charset="0"/>
              </a:rPr>
              <a:t>, yawning, hypertension, and tachycardia; </a:t>
            </a:r>
            <a:r>
              <a:rPr lang="en-US" sz="2800" dirty="0" smtClean="0">
                <a:latin typeface="Verdana" charset="0"/>
                <a:ea typeface="ＭＳ Ｐゴシック" charset="0"/>
                <a:cs typeface="ＭＳ Ｐゴシック" charset="0"/>
              </a:rPr>
              <a:t>nausea</a:t>
            </a:r>
            <a:r>
              <a:rPr lang="en-US" sz="2800" dirty="0">
                <a:latin typeface="Verdana" charset="0"/>
                <a:ea typeface="ＭＳ Ｐゴシック" charset="0"/>
                <a:cs typeface="ＭＳ Ｐゴシック" charset="0"/>
              </a:rPr>
              <a:t>, vomiting, diarrhea, and back pain.</a:t>
            </a:r>
          </a:p>
          <a:p>
            <a:pPr eaLnBrk="1" hangingPunct="1">
              <a:buFont typeface="Wingdings" charset="0"/>
              <a:buNone/>
            </a:pPr>
            <a:endParaRPr lang="en-US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8611" name="Picture 6" descr="turkeyr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69" y="3673467"/>
            <a:ext cx="3231127" cy="2601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arePoint Health - New Jersey Hospital and Health Syste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410" y="6249636"/>
            <a:ext cx="2214184" cy="54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7885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6600"/>
                </a:solidFill>
              </a:rPr>
              <a:t>Naloxone (</a:t>
            </a:r>
            <a:r>
              <a:rPr lang="en-US" b="1" dirty="0" err="1" smtClean="0">
                <a:solidFill>
                  <a:srgbClr val="FF6600"/>
                </a:solidFill>
              </a:rPr>
              <a:t>Narcan</a:t>
            </a:r>
            <a:r>
              <a:rPr lang="en-US" b="1" dirty="0" smtClean="0">
                <a:solidFill>
                  <a:srgbClr val="FF6600"/>
                </a:solidFill>
              </a:rPr>
              <a:t>)</a:t>
            </a:r>
            <a:endParaRPr lang="en-US" b="1" dirty="0">
              <a:solidFill>
                <a:srgbClr val="FF66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6382" y="1379997"/>
            <a:ext cx="8740886" cy="5076148"/>
          </a:xfrm>
        </p:spPr>
        <p:txBody>
          <a:bodyPr>
            <a:normAutofit lnSpcReduction="10000"/>
          </a:bodyPr>
          <a:lstStyle/>
          <a:p>
            <a:r>
              <a:rPr lang="en-US" sz="2800" u="sng" dirty="0">
                <a:latin typeface="Verdana" charset="0"/>
                <a:ea typeface="ＭＳ Ｐゴシック" charset="0"/>
                <a:cs typeface="ＭＳ Ｐゴシック" charset="0"/>
              </a:rPr>
              <a:t>C</a:t>
            </a:r>
            <a:r>
              <a:rPr lang="en-US" sz="2800" u="sng" dirty="0" smtClean="0">
                <a:latin typeface="Verdana" charset="0"/>
                <a:ea typeface="ＭＳ Ｐゴシック" charset="0"/>
                <a:cs typeface="ＭＳ Ｐゴシック" charset="0"/>
              </a:rPr>
              <a:t>ompetitive</a:t>
            </a:r>
            <a:r>
              <a:rPr lang="en-US" sz="2800" dirty="0" smtClean="0">
                <a:latin typeface="Verdan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>
                <a:latin typeface="Verdana" charset="0"/>
                <a:ea typeface="ＭＳ Ｐゴシック" charset="0"/>
                <a:cs typeface="ＭＳ Ｐゴシック" charset="0"/>
              </a:rPr>
              <a:t>antagonist at </a:t>
            </a:r>
            <a:r>
              <a:rPr lang="en-US" sz="2800" dirty="0" smtClean="0">
                <a:latin typeface="Verdana" charset="0"/>
                <a:ea typeface="ＭＳ Ｐゴシック" charset="0"/>
                <a:cs typeface="ＭＳ Ｐゴシック" charset="0"/>
              </a:rPr>
              <a:t>all opioid </a:t>
            </a:r>
            <a:r>
              <a:rPr lang="en-US" sz="2800" dirty="0">
                <a:latin typeface="Verdana" charset="0"/>
                <a:ea typeface="ＭＳ Ｐゴシック" charset="0"/>
                <a:cs typeface="ＭＳ Ｐゴシック" charset="0"/>
              </a:rPr>
              <a:t>receptors </a:t>
            </a:r>
          </a:p>
          <a:p>
            <a:r>
              <a:rPr lang="en-US" sz="2800" dirty="0" smtClean="0">
                <a:latin typeface="Verdana" charset="0"/>
                <a:ea typeface="ＭＳ Ｐゴシック" charset="0"/>
                <a:cs typeface="ＭＳ Ｐゴシック" charset="0"/>
              </a:rPr>
              <a:t>Can </a:t>
            </a:r>
            <a:r>
              <a:rPr lang="en-US" sz="2800" dirty="0">
                <a:latin typeface="Verdana" charset="0"/>
                <a:ea typeface="ＭＳ Ｐゴシック" charset="0"/>
                <a:cs typeface="ＭＳ Ｐゴシック" charset="0"/>
              </a:rPr>
              <a:t>be administered via many routes</a:t>
            </a:r>
            <a:r>
              <a:rPr lang="en-US" sz="2800" dirty="0" smtClean="0">
                <a:latin typeface="Verdana" charset="0"/>
                <a:ea typeface="ＭＳ Ｐゴシック" charset="0"/>
                <a:cs typeface="ＭＳ Ｐゴシック" charset="0"/>
              </a:rPr>
              <a:t>.</a:t>
            </a:r>
          </a:p>
          <a:p>
            <a:pPr lvl="1"/>
            <a:r>
              <a:rPr lang="en-US" sz="2400" dirty="0" smtClean="0">
                <a:latin typeface="Verdana" charset="0"/>
                <a:ea typeface="ＭＳ Ｐゴシック" charset="0"/>
                <a:cs typeface="ＭＳ Ｐゴシック" charset="0"/>
              </a:rPr>
              <a:t>IV, IM, SC, IN, nebulized, </a:t>
            </a:r>
            <a:r>
              <a:rPr lang="en-US" sz="2400" dirty="0" err="1" smtClean="0">
                <a:latin typeface="Verdana" charset="0"/>
                <a:ea typeface="ＭＳ Ｐゴシック" charset="0"/>
                <a:cs typeface="ＭＳ Ｐゴシック" charset="0"/>
              </a:rPr>
              <a:t>submucosal</a:t>
            </a:r>
            <a:r>
              <a:rPr lang="en-US" sz="2400" dirty="0" smtClean="0">
                <a:latin typeface="Verdana" charset="0"/>
                <a:ea typeface="ＭＳ Ｐゴシック" charset="0"/>
                <a:cs typeface="ＭＳ Ｐゴシック" charset="0"/>
              </a:rPr>
              <a:t>, rectal</a:t>
            </a:r>
          </a:p>
          <a:p>
            <a:r>
              <a:rPr lang="en-US" sz="2800" dirty="0">
                <a:latin typeface="Verdana" charset="0"/>
                <a:ea typeface="ＭＳ Ｐゴシック" charset="0"/>
                <a:cs typeface="ＭＳ Ｐゴシック" charset="0"/>
              </a:rPr>
              <a:t>Onset of </a:t>
            </a:r>
            <a:r>
              <a:rPr lang="en-US" sz="2800" dirty="0" smtClean="0">
                <a:latin typeface="Verdana" charset="0"/>
                <a:ea typeface="ＭＳ Ｐゴシック" charset="0"/>
                <a:cs typeface="ＭＳ Ｐゴシック" charset="0"/>
              </a:rPr>
              <a:t>action for IV: </a:t>
            </a:r>
            <a:r>
              <a:rPr lang="en-US" sz="2800" dirty="0">
                <a:latin typeface="Verdana" charset="0"/>
                <a:ea typeface="ＭＳ Ｐゴシック" charset="0"/>
                <a:cs typeface="ＭＳ Ｐゴシック" charset="0"/>
              </a:rPr>
              <a:t>1-2 </a:t>
            </a:r>
            <a:r>
              <a:rPr lang="en-US" sz="2800" dirty="0" smtClean="0">
                <a:latin typeface="Verdana" charset="0"/>
                <a:ea typeface="ＭＳ Ｐゴシック" charset="0"/>
                <a:cs typeface="ＭＳ Ｐゴシック" charset="0"/>
              </a:rPr>
              <a:t>minutes</a:t>
            </a:r>
          </a:p>
          <a:p>
            <a:pPr lvl="1"/>
            <a:r>
              <a:rPr lang="en-US" sz="2400" dirty="0" smtClean="0">
                <a:latin typeface="Verdana" charset="0"/>
                <a:ea typeface="ＭＳ Ｐゴシック" charset="0"/>
                <a:cs typeface="ＭＳ Ｐゴシック" charset="0"/>
              </a:rPr>
              <a:t>unpredictable onset for other routes</a:t>
            </a:r>
            <a:endParaRPr lang="en-US" sz="2400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r>
              <a:rPr lang="en-US" sz="2800" dirty="0">
                <a:latin typeface="Verdana" charset="0"/>
                <a:ea typeface="ＭＳ Ｐゴシック" charset="0"/>
                <a:cs typeface="ＭＳ Ｐゴシック" charset="0"/>
              </a:rPr>
              <a:t>Duration of action: 20-90 minutes</a:t>
            </a:r>
          </a:p>
          <a:p>
            <a:r>
              <a:rPr lang="en-US" sz="2800" dirty="0">
                <a:latin typeface="Verdana" charset="0"/>
                <a:ea typeface="ＭＳ Ｐゴシック" charset="0"/>
                <a:cs typeface="ＭＳ Ｐゴシック" charset="0"/>
              </a:rPr>
              <a:t>Dose: </a:t>
            </a:r>
            <a:r>
              <a:rPr lang="en-US" sz="2800" dirty="0" smtClean="0">
                <a:latin typeface="Verdana" charset="0"/>
                <a:ea typeface="ＭＳ Ｐゴシック" charset="0"/>
                <a:cs typeface="ＭＳ Ｐゴシック" charset="0"/>
              </a:rPr>
              <a:t>0.04mg IV</a:t>
            </a:r>
          </a:p>
          <a:p>
            <a:pPr lvl="1"/>
            <a:r>
              <a:rPr lang="en-US" sz="2400" dirty="0" smtClean="0">
                <a:latin typeface="Verdana" charset="0"/>
                <a:ea typeface="ＭＳ Ｐゴシック" charset="0"/>
                <a:cs typeface="ＭＳ Ｐゴシック" charset="0"/>
              </a:rPr>
              <a:t>will reverse respiratory depression in majority of cases</a:t>
            </a:r>
            <a:endParaRPr lang="en-US" sz="2400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r>
              <a:rPr lang="en-US" sz="2800" dirty="0">
                <a:latin typeface="Verdana" charset="0"/>
                <a:ea typeface="ＭＳ Ｐゴシック" charset="0"/>
                <a:cs typeface="ＭＳ Ｐゴシック" charset="0"/>
              </a:rPr>
              <a:t>Infusion: 2/3 effective dose per </a:t>
            </a:r>
            <a:r>
              <a:rPr lang="en-US" sz="2800" dirty="0" smtClean="0">
                <a:latin typeface="Verdana" charset="0"/>
                <a:ea typeface="ＭＳ Ｐゴシック" charset="0"/>
                <a:cs typeface="ＭＳ Ｐゴシック" charset="0"/>
              </a:rPr>
              <a:t>hour</a:t>
            </a:r>
          </a:p>
          <a:p>
            <a:r>
              <a:rPr lang="en-US" sz="2800" b="1" dirty="0" smtClean="0">
                <a:latin typeface="Verdana" charset="0"/>
                <a:ea typeface="ＭＳ Ｐゴシック" charset="0"/>
                <a:cs typeface="ＭＳ Ｐゴシック" charset="0"/>
              </a:rPr>
              <a:t>Be mindful of co-</a:t>
            </a:r>
            <a:r>
              <a:rPr lang="en-US" sz="2800" b="1" dirty="0" err="1" smtClean="0">
                <a:latin typeface="Verdana" charset="0"/>
                <a:ea typeface="ＭＳ Ｐゴシック" charset="0"/>
                <a:cs typeface="ＭＳ Ｐゴシック" charset="0"/>
              </a:rPr>
              <a:t>ingestants</a:t>
            </a:r>
            <a:r>
              <a:rPr lang="en-US" sz="2800" b="1" dirty="0" smtClean="0">
                <a:latin typeface="Verdana" charset="0"/>
                <a:ea typeface="ＭＳ Ｐゴシック" charset="0"/>
                <a:cs typeface="ＭＳ Ｐゴシック" charset="0"/>
              </a:rPr>
              <a:t>!</a:t>
            </a:r>
            <a:endParaRPr lang="en-US" sz="2800" b="1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2" descr="CarePoint Health - New Jersey Hospital and Health Syst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410" y="6249636"/>
            <a:ext cx="2214184" cy="54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2691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Many pharmacies are offering </a:t>
            </a:r>
            <a:r>
              <a:rPr lang="en-US" dirty="0" err="1" smtClean="0">
                <a:solidFill>
                  <a:srgbClr val="FF6600"/>
                </a:solidFill>
              </a:rPr>
              <a:t>Narcan</a:t>
            </a:r>
            <a:r>
              <a:rPr lang="en-US" dirty="0" smtClean="0">
                <a:solidFill>
                  <a:srgbClr val="FF6600"/>
                </a:solidFill>
              </a:rPr>
              <a:t> kits without a prescription</a:t>
            </a:r>
            <a:endParaRPr lang="en-US" dirty="0">
              <a:solidFill>
                <a:srgbClr val="FF6600"/>
              </a:solidFill>
            </a:endParaRPr>
          </a:p>
        </p:txBody>
      </p:sp>
      <p:pic>
        <p:nvPicPr>
          <p:cNvPr id="4" name="Picture 3" descr="Screen Shot 2016-09-11 at 3.12.2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23" y="1832202"/>
            <a:ext cx="3228416" cy="1887086"/>
          </a:xfrm>
          <a:prstGeom prst="rect">
            <a:avLst/>
          </a:prstGeom>
        </p:spPr>
      </p:pic>
      <p:pic>
        <p:nvPicPr>
          <p:cNvPr id="5" name="Picture 4" descr="Screen Shot 2016-09-11 at 3.08.0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23" y="4002232"/>
            <a:ext cx="4978400" cy="2527300"/>
          </a:xfrm>
          <a:prstGeom prst="rect">
            <a:avLst/>
          </a:prstGeom>
        </p:spPr>
      </p:pic>
      <p:pic>
        <p:nvPicPr>
          <p:cNvPr id="6" name="Picture 5" descr="Screen Shot 2016-09-11 at 2.30.54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236" y="1880940"/>
            <a:ext cx="2365010" cy="1838348"/>
          </a:xfrm>
          <a:prstGeom prst="rect">
            <a:avLst/>
          </a:prstGeom>
        </p:spPr>
      </p:pic>
      <p:pic>
        <p:nvPicPr>
          <p:cNvPr id="7" name="Picture 2" descr="CarePoint Health - New Jersey Hospital and Health Syste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410" y="6249636"/>
            <a:ext cx="2214184" cy="54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2384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No conflicts of interest.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677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9-13 at 9.17.4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45" y="3535444"/>
            <a:ext cx="3945828" cy="2989937"/>
          </a:xfrm>
          <a:prstGeom prst="rect">
            <a:avLst/>
          </a:prstGeom>
        </p:spPr>
      </p:pic>
      <p:pic>
        <p:nvPicPr>
          <p:cNvPr id="5" name="Picture 4" descr="Screen Shot 2016-09-13 at 9.19.1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753" y="1935243"/>
            <a:ext cx="3218367" cy="3436561"/>
          </a:xfrm>
          <a:prstGeom prst="rect">
            <a:avLst/>
          </a:prstGeom>
        </p:spPr>
      </p:pic>
      <p:pic>
        <p:nvPicPr>
          <p:cNvPr id="6" name="Picture 5" descr="Screen Shot 2016-09-13 at 9.18.52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96" y="878941"/>
            <a:ext cx="3693977" cy="2479906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127201" y="274638"/>
            <a:ext cx="4559598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6600"/>
                </a:solidFill>
              </a:rPr>
              <a:t>Easy to Use</a:t>
            </a:r>
            <a:endParaRPr lang="en-US" b="1" dirty="0">
              <a:solidFill>
                <a:srgbClr val="FF6600"/>
              </a:solidFill>
            </a:endParaRPr>
          </a:p>
        </p:txBody>
      </p:sp>
      <p:pic>
        <p:nvPicPr>
          <p:cNvPr id="8" name="Picture 2" descr="CarePoint Health - New Jersey Hospital and Health Syste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410" y="6249636"/>
            <a:ext cx="2214184" cy="54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6706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6600"/>
                </a:solidFill>
              </a:rPr>
              <a:t>Chronic use of opioids</a:t>
            </a:r>
            <a:endParaRPr lang="en-US" b="1" dirty="0">
              <a:solidFill>
                <a:srgbClr val="FF66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The data to support the </a:t>
            </a:r>
            <a:r>
              <a:rPr lang="en-US" u="sng" dirty="0" smtClean="0"/>
              <a:t>safety and efficacy </a:t>
            </a:r>
            <a:r>
              <a:rPr lang="en-US" dirty="0" smtClean="0"/>
              <a:t>of opioids for the management of </a:t>
            </a:r>
            <a:r>
              <a:rPr lang="en-US" u="sng" dirty="0" smtClean="0"/>
              <a:t>chronic pain </a:t>
            </a:r>
            <a:r>
              <a:rPr lang="en-US" dirty="0" smtClean="0"/>
              <a:t>are limited.</a:t>
            </a:r>
          </a:p>
          <a:p>
            <a:r>
              <a:rPr lang="en-US" dirty="0" err="1" smtClean="0"/>
              <a:t>Hyperalgesia</a:t>
            </a:r>
            <a:endParaRPr lang="en-US" dirty="0" smtClean="0"/>
          </a:p>
          <a:p>
            <a:pPr lvl="1"/>
            <a:r>
              <a:rPr lang="en-US" dirty="0" smtClean="0"/>
              <a:t>Heightened sensitivity to pain</a:t>
            </a:r>
          </a:p>
          <a:p>
            <a:pPr lvl="1"/>
            <a:r>
              <a:rPr lang="en-US" dirty="0" smtClean="0"/>
              <a:t>Associated with chronic use of opioids</a:t>
            </a:r>
          </a:p>
          <a:p>
            <a:pPr lvl="1"/>
            <a:r>
              <a:rPr lang="en-US" dirty="0" smtClean="0"/>
              <a:t>May be development of tolerance or the need for increased amount of opioid to maintain analgesia</a:t>
            </a:r>
          </a:p>
          <a:p>
            <a:pPr lvl="1"/>
            <a:r>
              <a:rPr lang="en-US" dirty="0" smtClean="0"/>
              <a:t>Treatment = attempts at alternative modalities of pain relief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3464" y="6473726"/>
            <a:ext cx="403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Opioids. </a:t>
            </a:r>
            <a:r>
              <a:rPr lang="en-US" sz="1200" i="1" dirty="0" err="1" smtClean="0"/>
              <a:t>Goldfranks</a:t>
            </a:r>
            <a:r>
              <a:rPr lang="en-US" sz="1200" i="1" dirty="0" smtClean="0"/>
              <a:t> Toxicological Emergencies, 10</a:t>
            </a:r>
            <a:r>
              <a:rPr lang="en-US" sz="1200" i="1" baseline="30000" dirty="0" smtClean="0"/>
              <a:t>th</a:t>
            </a:r>
            <a:r>
              <a:rPr lang="en-US" sz="1200" i="1" dirty="0" smtClean="0"/>
              <a:t> Ed. 2015.</a:t>
            </a:r>
            <a:endParaRPr lang="en-US" sz="1200" i="1" dirty="0"/>
          </a:p>
        </p:txBody>
      </p:sp>
      <p:pic>
        <p:nvPicPr>
          <p:cNvPr id="6" name="Picture 2" descr="CarePoint Health - New Jersey Hospital and Health Syst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410" y="6249636"/>
            <a:ext cx="2214184" cy="54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9157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6-06-08 at 11.16.5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2887"/>
            <a:ext cx="3380911" cy="860161"/>
          </a:xfrm>
          <a:prstGeom prst="rect">
            <a:avLst/>
          </a:prstGeom>
        </p:spPr>
      </p:pic>
      <p:pic>
        <p:nvPicPr>
          <p:cNvPr id="7" name="Picture 6" descr="Screen Shot 2016-06-08 at 11.16.41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28"/>
          <a:stretch/>
        </p:blipFill>
        <p:spPr>
          <a:xfrm>
            <a:off x="0" y="353478"/>
            <a:ext cx="9144000" cy="1071561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2368813"/>
            <a:ext cx="8229600" cy="401526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Excludes active cancer, palliative care, end-of-life care</a:t>
            </a:r>
          </a:p>
          <a:p>
            <a:r>
              <a:rPr lang="en-US" dirty="0" smtClean="0"/>
              <a:t>Chronic pain</a:t>
            </a:r>
          </a:p>
          <a:p>
            <a:pPr lvl="1"/>
            <a:r>
              <a:rPr lang="en-US" dirty="0" smtClean="0"/>
              <a:t>Typically lasts &gt; 3 months</a:t>
            </a:r>
          </a:p>
          <a:p>
            <a:pPr lvl="1"/>
            <a:r>
              <a:rPr lang="en-US" dirty="0" smtClean="0"/>
              <a:t>Or past the time or normal tissue healing</a:t>
            </a:r>
          </a:p>
          <a:p>
            <a:r>
              <a:rPr lang="en-US" dirty="0" smtClean="0"/>
              <a:t>Based on 3 major principles</a:t>
            </a:r>
          </a:p>
          <a:p>
            <a:pPr lvl="1"/>
            <a:r>
              <a:rPr lang="en-US" dirty="0" smtClean="0"/>
              <a:t>Opioids are not first line treatment.</a:t>
            </a:r>
          </a:p>
          <a:p>
            <a:pPr lvl="1"/>
            <a:r>
              <a:rPr lang="en-US" dirty="0" smtClean="0"/>
              <a:t>Start low, go slow.</a:t>
            </a:r>
          </a:p>
          <a:p>
            <a:pPr lvl="1"/>
            <a:r>
              <a:rPr lang="en-US" dirty="0" smtClean="0"/>
              <a:t>Use caution and monitor.</a:t>
            </a:r>
            <a:endParaRPr lang="en-US" dirty="0"/>
          </a:p>
        </p:txBody>
      </p:sp>
      <p:pic>
        <p:nvPicPr>
          <p:cNvPr id="11" name="Picture 2" descr="CarePoint Health - New Jersey Hospital and Health Syste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816" y="5836819"/>
            <a:ext cx="2214184" cy="54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9113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6600"/>
                </a:solidFill>
              </a:rPr>
              <a:t>CDC Key Recommendations</a:t>
            </a:r>
            <a:endParaRPr lang="en-US" b="1" dirty="0">
              <a:solidFill>
                <a:srgbClr val="FF66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u="sng" dirty="0" smtClean="0"/>
              <a:t>Non-pharmacologic </a:t>
            </a:r>
            <a:r>
              <a:rPr lang="en-US" dirty="0" smtClean="0"/>
              <a:t>&amp; </a:t>
            </a:r>
            <a:r>
              <a:rPr lang="en-US" u="sng" dirty="0" smtClean="0"/>
              <a:t>Non-opioid </a:t>
            </a:r>
            <a:r>
              <a:rPr lang="en-US" dirty="0" smtClean="0"/>
              <a:t>pharmacologic therapy are preferred for </a:t>
            </a:r>
            <a:r>
              <a:rPr lang="en-US" u="sng" dirty="0" smtClean="0"/>
              <a:t>chronic pain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Cognitive behavioral therapy, exercise therapy, interventional treatments (trigger point injections)</a:t>
            </a:r>
          </a:p>
          <a:p>
            <a:pPr lvl="1"/>
            <a:r>
              <a:rPr lang="en-US" dirty="0" smtClean="0"/>
              <a:t>APAP, NSAIDs, antidepressants, anticonvulsants</a:t>
            </a:r>
          </a:p>
          <a:p>
            <a:r>
              <a:rPr lang="en-US" dirty="0" smtClean="0"/>
              <a:t>Avoid extended-release/long-acting preparations</a:t>
            </a:r>
          </a:p>
          <a:p>
            <a:r>
              <a:rPr lang="en-US" dirty="0" smtClean="0"/>
              <a:t>Avoid dual therapy with benzodiazepine</a:t>
            </a:r>
          </a:p>
          <a:p>
            <a:r>
              <a:rPr lang="en-US" dirty="0" smtClean="0"/>
              <a:t>Consider offering naloxone </a:t>
            </a:r>
            <a:endParaRPr lang="en-US" dirty="0"/>
          </a:p>
        </p:txBody>
      </p:sp>
      <p:pic>
        <p:nvPicPr>
          <p:cNvPr id="4" name="Picture 2" descr="CarePoint Health - New Jersey Hospital and Health Syst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410" y="6264066"/>
            <a:ext cx="2214184" cy="54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5789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6132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6600"/>
                </a:solidFill>
              </a:rPr>
              <a:t>Letter from the Surgeon General</a:t>
            </a:r>
            <a:endParaRPr lang="en-US" b="1" dirty="0">
              <a:solidFill>
                <a:srgbClr val="FF66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92721"/>
            <a:ext cx="8229600" cy="423344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We often struggle to balance reducing our patients’ pain with increasing their risk of opioid addiction. </a:t>
            </a:r>
            <a:r>
              <a:rPr lang="en-US" dirty="0" smtClean="0"/>
              <a:t>But, as clinicians, we have the unique power to end this epidemic.</a:t>
            </a:r>
            <a:endParaRPr lang="en-US" dirty="0"/>
          </a:p>
        </p:txBody>
      </p:sp>
      <p:pic>
        <p:nvPicPr>
          <p:cNvPr id="4" name="Picture 3" descr="Screen Shot 2016-09-11 at 11.15.5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4323126"/>
            <a:ext cx="2984500" cy="1511300"/>
          </a:xfrm>
          <a:prstGeom prst="rect">
            <a:avLst/>
          </a:prstGeom>
        </p:spPr>
      </p:pic>
      <p:pic>
        <p:nvPicPr>
          <p:cNvPr id="5" name="Picture 2" descr="CarePoint Health - New Jersey Hospital and Health Syste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816" y="5836819"/>
            <a:ext cx="2214184" cy="54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7473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3218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6600"/>
                </a:solidFill>
              </a:rPr>
              <a:t>HCAHPS</a:t>
            </a:r>
            <a:endParaRPr lang="en-US" sz="3100" b="1" dirty="0">
              <a:solidFill>
                <a:srgbClr val="FF66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6570" y="1961314"/>
            <a:ext cx="7760230" cy="31938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/>
              <a:t>Hospital </a:t>
            </a:r>
            <a:r>
              <a:rPr lang="en-US" sz="2800" b="1" dirty="0"/>
              <a:t>Consumer Assessment of Healthcare Providers and Systems</a:t>
            </a:r>
          </a:p>
          <a:p>
            <a:r>
              <a:rPr lang="en-US" sz="2800" dirty="0" smtClean="0"/>
              <a:t>Measuring patient satisfaction began 2002</a:t>
            </a:r>
          </a:p>
          <a:p>
            <a:r>
              <a:rPr lang="en-US" sz="2800" dirty="0" smtClean="0"/>
              <a:t>Publically reported</a:t>
            </a:r>
          </a:p>
          <a:p>
            <a:r>
              <a:rPr lang="en-US" sz="2800" dirty="0" smtClean="0"/>
              <a:t>HCAHPS survey implemented by CMS in 2006</a:t>
            </a:r>
          </a:p>
          <a:p>
            <a:r>
              <a:rPr lang="en-US" sz="2800" dirty="0" smtClean="0"/>
              <a:t>Financial incentives – VBP 2012</a:t>
            </a:r>
            <a:endParaRPr lang="en-US" sz="2800" dirty="0"/>
          </a:p>
        </p:txBody>
      </p:sp>
      <p:pic>
        <p:nvPicPr>
          <p:cNvPr id="4" name="Picture 2" descr="CarePoint Health - New Jersey Hospital and Health Syst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410" y="6264066"/>
            <a:ext cx="2214184" cy="54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462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9-11 at 11.34.0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323472"/>
            <a:ext cx="8255000" cy="26416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6600"/>
                </a:solidFill>
              </a:rPr>
              <a:t>HHS response</a:t>
            </a:r>
            <a:endParaRPr lang="en-US" b="1" dirty="0">
              <a:solidFill>
                <a:srgbClr val="FF66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6096505"/>
            <a:ext cx="1168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July 2016.</a:t>
            </a:r>
            <a:endParaRPr lang="en-US" i="1" dirty="0"/>
          </a:p>
        </p:txBody>
      </p:sp>
      <p:pic>
        <p:nvPicPr>
          <p:cNvPr id="7" name="Picture 2" descr="CarePoint Health - New Jersey Hospital and Health Syst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410" y="6264066"/>
            <a:ext cx="2214184" cy="54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5814806" y="5105222"/>
            <a:ext cx="2664600" cy="12452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19455" y="5369691"/>
            <a:ext cx="1858761" cy="12452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141121" y="5877908"/>
            <a:ext cx="4209095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19455" y="1417638"/>
            <a:ext cx="80504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The agency aims to remove </a:t>
            </a:r>
            <a:r>
              <a:rPr lang="en-US" sz="3200" dirty="0" smtClean="0"/>
              <a:t>even </a:t>
            </a:r>
            <a:r>
              <a:rPr lang="en-US" sz="3200" dirty="0"/>
              <a:t>the perception that there is financial pressure </a:t>
            </a:r>
            <a:r>
              <a:rPr lang="en-US" sz="3200" dirty="0" smtClean="0"/>
              <a:t>on hospitals </a:t>
            </a:r>
            <a:r>
              <a:rPr lang="en-US" sz="3200" dirty="0"/>
              <a:t>to overprescribe </a:t>
            </a:r>
            <a:r>
              <a:rPr lang="en-US" sz="3200" dirty="0" smtClean="0"/>
              <a:t>opioids.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63730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85275"/>
            <a:ext cx="8229600" cy="3971948"/>
          </a:xfrm>
        </p:spPr>
        <p:txBody>
          <a:bodyPr/>
          <a:lstStyle/>
          <a:p>
            <a:r>
              <a:rPr lang="en-US" dirty="0"/>
              <a:t>Opioids can provide short-term benefits for moderate to severe pain. </a:t>
            </a:r>
            <a:endParaRPr lang="en-US" dirty="0" smtClean="0"/>
          </a:p>
          <a:p>
            <a:r>
              <a:rPr lang="en-US" dirty="0" smtClean="0"/>
              <a:t>Scientific </a:t>
            </a:r>
            <a:r>
              <a:rPr lang="en-US" u="sng" dirty="0"/>
              <a:t>evidence is lacking </a:t>
            </a:r>
            <a:r>
              <a:rPr lang="en-US" dirty="0"/>
              <a:t>for the </a:t>
            </a:r>
            <a:r>
              <a:rPr lang="en-US" dirty="0" smtClean="0"/>
              <a:t>benefits of opioids </a:t>
            </a:r>
            <a:r>
              <a:rPr lang="en-US" dirty="0"/>
              <a:t>to treat </a:t>
            </a:r>
            <a:r>
              <a:rPr lang="en-US" u="sng" dirty="0"/>
              <a:t>chronic pain</a:t>
            </a:r>
            <a:r>
              <a:rPr lang="en-US" dirty="0"/>
              <a:t>. </a:t>
            </a:r>
          </a:p>
          <a:p>
            <a:r>
              <a:rPr lang="en-US" dirty="0" smtClean="0"/>
              <a:t>In general, do not prescribe opioids as the first-line treatment for chronic pain.</a:t>
            </a:r>
            <a:endParaRPr lang="en-US" dirty="0"/>
          </a:p>
        </p:txBody>
      </p:sp>
      <p:pic>
        <p:nvPicPr>
          <p:cNvPr id="5" name="Picture 2" descr="CarePoint Health - New Jersey Hospital and Health Syst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816" y="5836819"/>
            <a:ext cx="2214184" cy="54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Screen Shot 2016-09-13 at 4.57.3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4557"/>
            <a:ext cx="8244482" cy="232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907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2109082"/>
            <a:ext cx="8333491" cy="440777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b="1" dirty="0" smtClean="0"/>
              <a:t>Mission</a:t>
            </a:r>
          </a:p>
          <a:p>
            <a:pPr marL="0" indent="0" algn="ctr">
              <a:buNone/>
            </a:pPr>
            <a:r>
              <a:rPr lang="en-US" dirty="0"/>
              <a:t>T</a:t>
            </a:r>
            <a:r>
              <a:rPr lang="en-US" dirty="0" smtClean="0"/>
              <a:t>o </a:t>
            </a:r>
            <a:r>
              <a:rPr lang="en-US" dirty="0"/>
              <a:t>reduce opioid-related morbidity and mortality by promoting </a:t>
            </a:r>
            <a:r>
              <a:rPr lang="en-US" u="sng" dirty="0"/>
              <a:t>cautious and responsible prescribing practices</a:t>
            </a:r>
            <a:r>
              <a:rPr lang="en-US" dirty="0" smtClean="0"/>
              <a:t>.</a:t>
            </a:r>
          </a:p>
          <a:p>
            <a:pPr marL="0" indent="0" algn="ctr">
              <a:buNone/>
            </a:pPr>
            <a:endParaRPr lang="en-US" dirty="0"/>
          </a:p>
          <a:p>
            <a:pPr marL="1370013" indent="-1370013">
              <a:buNone/>
            </a:pPr>
            <a:r>
              <a:rPr lang="en-US" sz="2400" b="1" dirty="0" smtClean="0"/>
              <a:t>Prescriber education</a:t>
            </a:r>
            <a:r>
              <a:rPr lang="en-US" sz="2400" dirty="0" smtClean="0"/>
              <a:t>: many underestimate the risks and overestimate effectiveness.</a:t>
            </a:r>
          </a:p>
          <a:p>
            <a:pPr marL="1370013" indent="-1370013">
              <a:buNone/>
            </a:pPr>
            <a:r>
              <a:rPr lang="en-US" sz="2400" b="1" dirty="0" smtClean="0"/>
              <a:t>Consumer education</a:t>
            </a:r>
            <a:r>
              <a:rPr lang="en-US" sz="2400" dirty="0" smtClean="0"/>
              <a:t>: access to accurate information</a:t>
            </a:r>
          </a:p>
          <a:p>
            <a:pPr marL="1370013" indent="-1370013">
              <a:buNone/>
            </a:pPr>
            <a:r>
              <a:rPr lang="en-US" sz="2400" b="1" dirty="0" smtClean="0"/>
              <a:t>Advocacy</a:t>
            </a:r>
            <a:r>
              <a:rPr lang="en-US" sz="2400" dirty="0" smtClean="0"/>
              <a:t>: </a:t>
            </a:r>
            <a:r>
              <a:rPr lang="en-US" sz="2400" dirty="0"/>
              <a:t>policies that promote more cautious prescribing practices</a:t>
            </a:r>
          </a:p>
        </p:txBody>
      </p:sp>
      <p:pic>
        <p:nvPicPr>
          <p:cNvPr id="4" name="Picture 3" descr="Screen Shot 2016-09-11 at 12.10.2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400" y="249307"/>
            <a:ext cx="4013200" cy="1714500"/>
          </a:xfrm>
          <a:prstGeom prst="rect">
            <a:avLst/>
          </a:prstGeom>
        </p:spPr>
      </p:pic>
      <p:pic>
        <p:nvPicPr>
          <p:cNvPr id="5" name="Picture 2" descr="CarePoint Health - New Jersey Hospital and Health Syst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816" y="6310744"/>
            <a:ext cx="2214184" cy="54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134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6-10 at 5.01.1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880"/>
            <a:ext cx="9144000" cy="1555845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890369"/>
            <a:ext cx="8229600" cy="423579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Data on pharmacy dispensed controlled substance prescriptions</a:t>
            </a:r>
          </a:p>
          <a:p>
            <a:r>
              <a:rPr lang="en-US" dirty="0" smtClean="0"/>
              <a:t>As of 2014, 49 states passed legislation authorizing PDMP</a:t>
            </a:r>
          </a:p>
          <a:p>
            <a:r>
              <a:rPr lang="en-US" dirty="0" smtClean="0"/>
              <a:t>Help identify</a:t>
            </a:r>
            <a:r>
              <a:rPr lang="en-US" dirty="0"/>
              <a:t>:</a:t>
            </a:r>
            <a:endParaRPr lang="en-US" dirty="0" smtClean="0"/>
          </a:p>
          <a:p>
            <a:pPr lvl="1"/>
            <a:r>
              <a:rPr lang="en-US" dirty="0" smtClean="0"/>
              <a:t>Drug diversion (prescription fraud)</a:t>
            </a:r>
          </a:p>
          <a:p>
            <a:pPr lvl="1"/>
            <a:r>
              <a:rPr lang="en-US" dirty="0" smtClean="0"/>
              <a:t>Forgeries </a:t>
            </a:r>
          </a:p>
          <a:p>
            <a:pPr lvl="1"/>
            <a:r>
              <a:rPr lang="en-US" dirty="0" smtClean="0"/>
              <a:t>Doctor shopping </a:t>
            </a:r>
          </a:p>
          <a:p>
            <a:pPr lvl="1"/>
            <a:r>
              <a:rPr lang="en-US" dirty="0" smtClean="0"/>
              <a:t>Improper prescribing and dispensing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6465906"/>
            <a:ext cx="43341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err="1" smtClean="0"/>
              <a:t>Website:http</a:t>
            </a:r>
            <a:r>
              <a:rPr lang="en-US" sz="1200" i="1" dirty="0" smtClean="0"/>
              <a:t>://</a:t>
            </a:r>
            <a:r>
              <a:rPr lang="en-US" sz="1200" i="1" dirty="0" err="1" smtClean="0"/>
              <a:t>www.pdmpexcellence.org</a:t>
            </a:r>
            <a:r>
              <a:rPr lang="en-US" sz="1200" i="1" dirty="0" smtClean="0"/>
              <a:t>. Accessed: June 6, 2016.</a:t>
            </a:r>
            <a:endParaRPr lang="en-US" sz="1200" i="1" dirty="0"/>
          </a:p>
        </p:txBody>
      </p:sp>
      <p:pic>
        <p:nvPicPr>
          <p:cNvPr id="5" name="Picture 2" descr="CarePoint Health - New Jersey Hospital and Health Syste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410" y="6249636"/>
            <a:ext cx="2214184" cy="54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5018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6600"/>
                </a:solidFill>
              </a:rPr>
              <a:t>Topics</a:t>
            </a:r>
            <a:endParaRPr lang="en-US" b="1" dirty="0">
              <a:solidFill>
                <a:srgbClr val="FF66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Epidemiology - stats</a:t>
            </a:r>
          </a:p>
          <a:p>
            <a:r>
              <a:rPr lang="en-US" dirty="0" smtClean="0"/>
              <a:t>Toxicity of opioids</a:t>
            </a:r>
          </a:p>
          <a:p>
            <a:r>
              <a:rPr lang="en-US" dirty="0" smtClean="0"/>
              <a:t>PDMP</a:t>
            </a:r>
          </a:p>
          <a:p>
            <a:r>
              <a:rPr lang="en-US" dirty="0" err="1" smtClean="0"/>
              <a:t>CarePoint</a:t>
            </a:r>
            <a:r>
              <a:rPr lang="en-US" dirty="0" smtClean="0"/>
              <a:t> Health policy</a:t>
            </a:r>
          </a:p>
          <a:p>
            <a:r>
              <a:rPr lang="en-US" dirty="0" smtClean="0"/>
              <a:t>The ALTO</a:t>
            </a:r>
            <a:r>
              <a:rPr lang="en-US" baseline="30000" dirty="0" smtClean="0"/>
              <a:t>SM</a:t>
            </a:r>
            <a:r>
              <a:rPr lang="en-US" dirty="0" smtClean="0"/>
              <a:t> Program</a:t>
            </a:r>
          </a:p>
          <a:p>
            <a:endParaRPr lang="en-US" dirty="0"/>
          </a:p>
        </p:txBody>
      </p:sp>
      <p:pic>
        <p:nvPicPr>
          <p:cNvPr id="4" name="Picture 2" descr="CarePoint Health - New Jersey Hospital and Health Syst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410" y="6249636"/>
            <a:ext cx="2214184" cy="54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6665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6600"/>
                </a:solidFill>
              </a:rPr>
              <a:t>Evidence for Effectiveness of PDMPs</a:t>
            </a:r>
            <a:endParaRPr lang="en-US" b="1" dirty="0">
              <a:solidFill>
                <a:srgbClr val="FF66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56721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Improve clinical decision making and </a:t>
            </a:r>
            <a:r>
              <a:rPr lang="en-US" dirty="0" err="1" smtClean="0"/>
              <a:t>pt</a:t>
            </a:r>
            <a:r>
              <a:rPr lang="en-US" dirty="0" smtClean="0"/>
              <a:t> care</a:t>
            </a:r>
          </a:p>
          <a:p>
            <a:pPr lvl="1"/>
            <a:r>
              <a:rPr lang="en-US" dirty="0" smtClean="0"/>
              <a:t>Confirm assessment of drug-seeking behavior</a:t>
            </a:r>
          </a:p>
          <a:p>
            <a:pPr lvl="1"/>
            <a:r>
              <a:rPr lang="en-US" dirty="0" smtClean="0"/>
              <a:t>Help identify abusers</a:t>
            </a:r>
          </a:p>
          <a:p>
            <a:r>
              <a:rPr lang="en-US" dirty="0" smtClean="0"/>
              <a:t>Identifying and reducing doctor shopping</a:t>
            </a:r>
          </a:p>
          <a:p>
            <a:pPr lvl="1"/>
            <a:r>
              <a:rPr lang="en-US" dirty="0" smtClean="0"/>
              <a:t>Arkansas: decrease from 114 to 31 within 1 year</a:t>
            </a:r>
          </a:p>
          <a:p>
            <a:r>
              <a:rPr lang="en-US" dirty="0" smtClean="0"/>
              <a:t>Impact on controlled substance availability and prescribing</a:t>
            </a:r>
          </a:p>
          <a:p>
            <a:pPr lvl="1"/>
            <a:r>
              <a:rPr lang="en-US" dirty="0" smtClean="0"/>
              <a:t>Florida: 24% decrease in oxycodone Rx</a:t>
            </a:r>
          </a:p>
          <a:p>
            <a:r>
              <a:rPr lang="en-US" dirty="0"/>
              <a:t>Improved healthcare outcomes</a:t>
            </a:r>
          </a:p>
          <a:p>
            <a:pPr lvl="1"/>
            <a:r>
              <a:rPr lang="en-US" dirty="0"/>
              <a:t>Florida: deaths attributable to oxycodone fell 41% from 2011 to </a:t>
            </a:r>
            <a:r>
              <a:rPr lang="en-US" dirty="0" smtClean="0"/>
              <a:t>2012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6465906"/>
            <a:ext cx="43341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err="1" smtClean="0"/>
              <a:t>Website:http</a:t>
            </a:r>
            <a:r>
              <a:rPr lang="en-US" sz="1200" i="1" dirty="0" smtClean="0"/>
              <a:t>://</a:t>
            </a:r>
            <a:r>
              <a:rPr lang="en-US" sz="1200" i="1" dirty="0" err="1" smtClean="0"/>
              <a:t>www.pdmpexcellence.org</a:t>
            </a:r>
            <a:r>
              <a:rPr lang="en-US" sz="1200" i="1" dirty="0" smtClean="0"/>
              <a:t>. Accessed: June 6, 2016.</a:t>
            </a:r>
            <a:endParaRPr lang="en-US" sz="1200" i="1" dirty="0"/>
          </a:p>
        </p:txBody>
      </p:sp>
      <p:pic>
        <p:nvPicPr>
          <p:cNvPr id="5" name="Picture 2" descr="CarePoint Health - New Jersey Hospital and Health Syst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410" y="6249636"/>
            <a:ext cx="2214184" cy="54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599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17224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6600"/>
                </a:solidFill>
              </a:rPr>
              <a:t>Pain and Sedative Medication Guidelines for the Treatment of Chronic Pain in the ED</a:t>
            </a:r>
            <a:endParaRPr lang="en-US" sz="3200" b="1" dirty="0">
              <a:solidFill>
                <a:srgbClr val="FF66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23292"/>
            <a:ext cx="5045735" cy="43881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Policy: </a:t>
            </a:r>
          </a:p>
          <a:p>
            <a:r>
              <a:rPr lang="en-US" sz="2800" dirty="0" smtClean="0"/>
              <a:t>Supports providers’ decision to limit or deny narcotic medication to chronic pain patient.</a:t>
            </a:r>
          </a:p>
          <a:p>
            <a:r>
              <a:rPr lang="en-US" sz="2800" dirty="0" smtClean="0"/>
              <a:t>Aligned with NJ statutes.</a:t>
            </a:r>
          </a:p>
          <a:p>
            <a:pPr lvl="4"/>
            <a:endParaRPr lang="en-US" sz="1200" dirty="0" smtClean="0"/>
          </a:p>
        </p:txBody>
      </p:sp>
      <p:pic>
        <p:nvPicPr>
          <p:cNvPr id="5" name="Picture 2" descr="CarePoint Health - New Jersey Hospital and Health Syst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410" y="6249636"/>
            <a:ext cx="2214184" cy="54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Screen Shot 2016-09-13 at 5.08.4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259" y="2023863"/>
            <a:ext cx="3110737" cy="381065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53613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6600"/>
                </a:solidFill>
              </a:rPr>
              <a:t>Pain and Sedative Medication Guidelines for the Treatment of Chronic Pain in the ED</a:t>
            </a:r>
            <a:endParaRPr lang="en-US" sz="3200" b="1" dirty="0">
              <a:solidFill>
                <a:srgbClr val="FF66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174" y="1417638"/>
            <a:ext cx="8022082" cy="5103464"/>
          </a:xfrm>
        </p:spPr>
        <p:txBody>
          <a:bodyPr>
            <a:normAutofit/>
          </a:bodyPr>
          <a:lstStyle/>
          <a:p>
            <a:pPr lvl="4"/>
            <a:endParaRPr lang="en-US" sz="1200" dirty="0" smtClean="0"/>
          </a:p>
          <a:p>
            <a:pPr marL="0" indent="0">
              <a:buNone/>
            </a:pPr>
            <a:r>
              <a:rPr lang="en-US" sz="2400" dirty="0" smtClean="0"/>
              <a:t>Policy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Proper ID may be required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Register for NJ PMP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Not obligated to replace </a:t>
            </a:r>
            <a:r>
              <a:rPr lang="en-US" sz="2400" u="sng" dirty="0" smtClean="0"/>
              <a:t>lost, expired, or stolen Rx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Assessment for </a:t>
            </a:r>
            <a:r>
              <a:rPr lang="en-US" sz="2400" u="sng" dirty="0" smtClean="0"/>
              <a:t>medical necessity </a:t>
            </a:r>
            <a:r>
              <a:rPr lang="en-US" sz="2400" dirty="0" smtClean="0"/>
              <a:t>of narcotic Rx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Letters or </a:t>
            </a:r>
            <a:r>
              <a:rPr lang="en-US" sz="2400" u="sng" dirty="0" smtClean="0"/>
              <a:t>written orders </a:t>
            </a:r>
            <a:r>
              <a:rPr lang="en-US" sz="2400" dirty="0" smtClean="0"/>
              <a:t>from PMD will not be honored – direct, real-time communication is required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Pain management consults can be obtained</a:t>
            </a:r>
          </a:p>
        </p:txBody>
      </p:sp>
      <p:pic>
        <p:nvPicPr>
          <p:cNvPr id="5" name="Picture 2" descr="CarePoint Health - New Jersey Hospital and Health Syst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410" y="6249636"/>
            <a:ext cx="2214184" cy="54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7405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6600"/>
                </a:solidFill>
              </a:rPr>
              <a:t>Feedback from ED Policy</a:t>
            </a:r>
            <a:endParaRPr lang="en-US" b="1" dirty="0">
              <a:solidFill>
                <a:srgbClr val="FF66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Some </a:t>
            </a:r>
            <a:r>
              <a:rPr lang="en-US" sz="2800" u="sng" dirty="0" smtClean="0"/>
              <a:t>patients surprised </a:t>
            </a:r>
            <a:r>
              <a:rPr lang="en-US" sz="2800" dirty="0" smtClean="0"/>
              <a:t>at direct approach</a:t>
            </a:r>
          </a:p>
          <a:p>
            <a:r>
              <a:rPr lang="en-US" sz="2800" dirty="0" smtClean="0"/>
              <a:t>Manipulative patterns </a:t>
            </a:r>
            <a:r>
              <a:rPr lang="en-US" sz="2800" u="sng" dirty="0" smtClean="0"/>
              <a:t>decreased</a:t>
            </a:r>
          </a:p>
          <a:p>
            <a:r>
              <a:rPr lang="en-US" sz="2800" dirty="0" smtClean="0"/>
              <a:t>ED providers and staff feel </a:t>
            </a:r>
            <a:r>
              <a:rPr lang="en-US" sz="2800" u="sng" dirty="0" smtClean="0"/>
              <a:t>empowered</a:t>
            </a:r>
            <a:r>
              <a:rPr lang="en-US" sz="2800" dirty="0" smtClean="0"/>
              <a:t> to do the right thing; they have back-up</a:t>
            </a:r>
          </a:p>
          <a:p>
            <a:r>
              <a:rPr lang="en-US" sz="2800" dirty="0" smtClean="0"/>
              <a:t>Less patients requesting narcotics</a:t>
            </a:r>
            <a:endParaRPr lang="en-US" sz="2800" dirty="0"/>
          </a:p>
        </p:txBody>
      </p:sp>
      <p:pic>
        <p:nvPicPr>
          <p:cNvPr id="6" name="Picture 2" descr="CarePoint Health - New Jersey Hospital and Health Syst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410" y="6249636"/>
            <a:ext cx="2214184" cy="54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0561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6-09 at 1.38.5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88" y="1302002"/>
            <a:ext cx="6644500" cy="499782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01478"/>
            <a:ext cx="8229600" cy="1027364"/>
          </a:xfrm>
        </p:spPr>
        <p:txBody>
          <a:bodyPr/>
          <a:lstStyle/>
          <a:p>
            <a:r>
              <a:rPr lang="en-US" b="1" dirty="0" err="1" smtClean="0">
                <a:solidFill>
                  <a:srgbClr val="FF6600"/>
                </a:solidFill>
              </a:rPr>
              <a:t>AL</a:t>
            </a:r>
            <a:r>
              <a:rPr lang="en-US" dirty="0" err="1" smtClean="0"/>
              <a:t>ternatives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FF6600"/>
                </a:solidFill>
              </a:rPr>
              <a:t>T</a:t>
            </a:r>
            <a:r>
              <a:rPr lang="en-US" dirty="0" smtClean="0"/>
              <a:t>o </a:t>
            </a:r>
            <a:r>
              <a:rPr lang="en-US" b="1" dirty="0" smtClean="0">
                <a:solidFill>
                  <a:srgbClr val="FF6600"/>
                </a:solidFill>
              </a:rPr>
              <a:t>O</a:t>
            </a:r>
            <a:r>
              <a:rPr lang="en-US" dirty="0" smtClean="0"/>
              <a:t>pioids (</a:t>
            </a:r>
            <a:r>
              <a:rPr lang="en-US" b="1" dirty="0" smtClean="0">
                <a:solidFill>
                  <a:srgbClr val="FF6600"/>
                </a:solidFill>
              </a:rPr>
              <a:t>ALTO</a:t>
            </a:r>
            <a:r>
              <a:rPr lang="en-US" sz="2800" baseline="60000" dirty="0" smtClean="0">
                <a:solidFill>
                  <a:srgbClr val="FF6600"/>
                </a:solidFill>
              </a:rPr>
              <a:t>SM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6" name="Picture 2" descr="CarePoint Health - New Jersey Hospital and Health Syste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410" y="6249636"/>
            <a:ext cx="2214184" cy="54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1101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6600"/>
                </a:solidFill>
              </a:rPr>
              <a:t>The</a:t>
            </a:r>
            <a:r>
              <a:rPr lang="en-US" dirty="0" smtClean="0">
                <a:solidFill>
                  <a:srgbClr val="FF6600"/>
                </a:solidFill>
              </a:rPr>
              <a:t> </a:t>
            </a:r>
            <a:r>
              <a:rPr lang="en-US" b="1" dirty="0" smtClean="0">
                <a:solidFill>
                  <a:srgbClr val="FF6600"/>
                </a:solidFill>
              </a:rPr>
              <a:t>ALTO</a:t>
            </a:r>
            <a:r>
              <a:rPr lang="en-US" sz="2800" baseline="60000" dirty="0" smtClean="0">
                <a:solidFill>
                  <a:srgbClr val="FF6600"/>
                </a:solidFill>
              </a:rPr>
              <a:t>SM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FF6600"/>
                </a:solidFill>
              </a:rPr>
              <a:t>Program</a:t>
            </a:r>
            <a:endParaRPr lang="en-US" b="1" dirty="0">
              <a:solidFill>
                <a:srgbClr val="FF66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ED in the country to adopt an alternative pain management program</a:t>
            </a:r>
          </a:p>
          <a:p>
            <a:r>
              <a:rPr lang="en-US" dirty="0" smtClean="0"/>
              <a:t>Multi-modal, non-opioid approach to specific diagnoses</a:t>
            </a:r>
          </a:p>
          <a:p>
            <a:r>
              <a:rPr lang="en-US" dirty="0" smtClean="0"/>
              <a:t>Goals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Opioids are </a:t>
            </a:r>
            <a:r>
              <a:rPr lang="en-US" u="sng" dirty="0" smtClean="0"/>
              <a:t>second-line </a:t>
            </a:r>
            <a:r>
              <a:rPr lang="en-US" dirty="0" smtClean="0"/>
              <a:t>treatment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Discuss </a:t>
            </a:r>
            <a:r>
              <a:rPr lang="en-US" u="sng" dirty="0" smtClean="0"/>
              <a:t>realistic</a:t>
            </a:r>
            <a:r>
              <a:rPr lang="en-US" dirty="0" smtClean="0"/>
              <a:t> pain management goals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Discuss opioid </a:t>
            </a:r>
            <a:r>
              <a:rPr lang="en-US" u="sng" dirty="0" smtClean="0"/>
              <a:t>addiction potential </a:t>
            </a:r>
            <a:r>
              <a:rPr lang="en-US" dirty="0" smtClean="0"/>
              <a:t>&amp; side effects</a:t>
            </a:r>
            <a:endParaRPr lang="en-US" dirty="0"/>
          </a:p>
        </p:txBody>
      </p:sp>
      <p:pic>
        <p:nvPicPr>
          <p:cNvPr id="4" name="Picture 2" descr="CarePoint Health - New Jersey Hospital and Health Syst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410" y="6249636"/>
            <a:ext cx="2214184" cy="54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1998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6600"/>
                </a:solidFill>
              </a:rPr>
              <a:t>ALTO</a:t>
            </a:r>
            <a:r>
              <a:rPr lang="en-US" sz="2800" baseline="60000" dirty="0" smtClean="0">
                <a:solidFill>
                  <a:srgbClr val="FF6600"/>
                </a:solidFill>
              </a:rPr>
              <a:t>SM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FF6600"/>
                </a:solidFill>
              </a:rPr>
              <a:t>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Non-opioid pharmacotherapy</a:t>
            </a:r>
          </a:p>
          <a:p>
            <a:pPr lvl="1"/>
            <a:r>
              <a:rPr lang="en-US" dirty="0" smtClean="0"/>
              <a:t>Ketamine, nitrous oxide, APAP, NSAIDs, </a:t>
            </a:r>
            <a:r>
              <a:rPr lang="en-US" dirty="0" err="1" smtClean="0"/>
              <a:t>lidocaine</a:t>
            </a:r>
            <a:r>
              <a:rPr lang="en-US" dirty="0" smtClean="0"/>
              <a:t>, steroids, gabapentin, </a:t>
            </a:r>
            <a:r>
              <a:rPr lang="en-US" dirty="0" err="1" smtClean="0"/>
              <a:t>valproic</a:t>
            </a:r>
            <a:r>
              <a:rPr lang="en-US" dirty="0" smtClean="0"/>
              <a:t> acid</a:t>
            </a:r>
          </a:p>
          <a:p>
            <a:r>
              <a:rPr lang="en-US" dirty="0" smtClean="0"/>
              <a:t>Non-pharmacotherapy</a:t>
            </a:r>
          </a:p>
          <a:p>
            <a:pPr lvl="1"/>
            <a:r>
              <a:rPr lang="en-US" dirty="0" smtClean="0"/>
              <a:t>Trigger point injection, rest/ice/elevation</a:t>
            </a:r>
          </a:p>
          <a:p>
            <a:r>
              <a:rPr lang="en-US" dirty="0" smtClean="0"/>
              <a:t>Conditions</a:t>
            </a:r>
          </a:p>
          <a:p>
            <a:pPr lvl="1"/>
            <a:r>
              <a:rPr lang="en-US" dirty="0" smtClean="0"/>
              <a:t>Renal colic</a:t>
            </a:r>
          </a:p>
          <a:p>
            <a:pPr lvl="1"/>
            <a:r>
              <a:rPr lang="en-US" dirty="0" smtClean="0"/>
              <a:t>Lumbar radiculopathy, acute on chronic</a:t>
            </a:r>
          </a:p>
          <a:p>
            <a:pPr lvl="1"/>
            <a:r>
              <a:rPr lang="en-US" dirty="0" smtClean="0"/>
              <a:t>Acute headache/migraine</a:t>
            </a:r>
          </a:p>
          <a:p>
            <a:pPr lvl="1"/>
            <a:r>
              <a:rPr lang="en-US" dirty="0" smtClean="0"/>
              <a:t>Musculoskeletal pain</a:t>
            </a:r>
          </a:p>
          <a:p>
            <a:pPr lvl="1"/>
            <a:r>
              <a:rPr lang="en-US" dirty="0" smtClean="0"/>
              <a:t>Extremity fracture/joint dislocation</a:t>
            </a:r>
            <a:endParaRPr lang="en-US" dirty="0"/>
          </a:p>
        </p:txBody>
      </p:sp>
      <p:pic>
        <p:nvPicPr>
          <p:cNvPr id="4" name="Picture 2" descr="CarePoint Health - New Jersey Hospital and Health Syst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410" y="6249636"/>
            <a:ext cx="2214184" cy="54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886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6600"/>
                </a:solidFill>
              </a:rPr>
              <a:t>Summary of Clinical Approach</a:t>
            </a:r>
            <a:endParaRPr lang="en-US" b="1" dirty="0">
              <a:solidFill>
                <a:srgbClr val="FF66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63662"/>
            <a:ext cx="8229600" cy="4374968"/>
          </a:xfrm>
        </p:spPr>
        <p:txBody>
          <a:bodyPr>
            <a:normAutofit/>
          </a:bodyPr>
          <a:lstStyle/>
          <a:p>
            <a:r>
              <a:rPr lang="en-US" dirty="0" smtClean="0"/>
              <a:t>Scientific </a:t>
            </a:r>
            <a:r>
              <a:rPr lang="en-US" dirty="0"/>
              <a:t>evidence is lacking for the benefits of opioids to treat chronic </a:t>
            </a:r>
            <a:r>
              <a:rPr lang="en-US" dirty="0" smtClean="0"/>
              <a:t>pain.</a:t>
            </a:r>
          </a:p>
          <a:p>
            <a:pPr lvl="5"/>
            <a:endParaRPr lang="en-US" dirty="0" smtClean="0"/>
          </a:p>
          <a:p>
            <a:r>
              <a:rPr lang="en-US" dirty="0" smtClean="0"/>
              <a:t>Discuss the significant risks of addiction.</a:t>
            </a:r>
          </a:p>
          <a:p>
            <a:pPr lvl="6"/>
            <a:endParaRPr lang="en-US" dirty="0" smtClean="0"/>
          </a:p>
          <a:p>
            <a:r>
              <a:rPr lang="en-US" b="1" dirty="0" smtClean="0"/>
              <a:t>As clinicians, we have the unique power to end this epidemic.</a:t>
            </a:r>
            <a:endParaRPr lang="en-US" b="1" dirty="0"/>
          </a:p>
        </p:txBody>
      </p:sp>
      <p:pic>
        <p:nvPicPr>
          <p:cNvPr id="4" name="Picture 2" descr="CarePoint Health - New Jersey Hospital and Health Syst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410" y="6249636"/>
            <a:ext cx="2214184" cy="54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9927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54626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6600"/>
                </a:solidFill>
              </a:rPr>
              <a:t>Thank you</a:t>
            </a:r>
            <a:endParaRPr lang="en-US" b="1" dirty="0">
              <a:solidFill>
                <a:srgbClr val="FF6600"/>
              </a:solidFill>
            </a:endParaRPr>
          </a:p>
        </p:txBody>
      </p:sp>
      <p:pic>
        <p:nvPicPr>
          <p:cNvPr id="4" name="Picture 2" descr="CarePoint Health - New Jersey Hospital and Health Syst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410" y="6249636"/>
            <a:ext cx="2214184" cy="54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5514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1111"/>
            <a:ext cx="8229600" cy="1021073"/>
          </a:xfrm>
        </p:spPr>
        <p:txBody>
          <a:bodyPr/>
          <a:lstStyle/>
          <a:p>
            <a:r>
              <a:rPr lang="en-US" b="1" dirty="0" smtClean="0">
                <a:solidFill>
                  <a:srgbClr val="FF6600"/>
                </a:solidFill>
              </a:rPr>
              <a:t>A Few Definitions</a:t>
            </a:r>
            <a:endParaRPr lang="en-US" b="1" dirty="0">
              <a:solidFill>
                <a:srgbClr val="FF66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98297"/>
            <a:ext cx="82296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Opiate</a:t>
            </a:r>
          </a:p>
          <a:p>
            <a:pPr lvl="1"/>
            <a:r>
              <a:rPr lang="en-US" dirty="0" smtClean="0"/>
              <a:t>Naturally derived directly from the opium poppy</a:t>
            </a:r>
          </a:p>
          <a:p>
            <a:pPr lvl="1"/>
            <a:r>
              <a:rPr lang="en-US" dirty="0" smtClean="0"/>
              <a:t>Morphine, codeine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thebaine</a:t>
            </a:r>
            <a:r>
              <a:rPr lang="en-US" dirty="0" smtClean="0"/>
              <a:t>, </a:t>
            </a:r>
            <a:r>
              <a:rPr lang="en-US" dirty="0" err="1" smtClean="0"/>
              <a:t>noscapine</a:t>
            </a:r>
            <a:r>
              <a:rPr lang="en-US" dirty="0" smtClean="0"/>
              <a:t>)</a:t>
            </a:r>
          </a:p>
          <a:p>
            <a:r>
              <a:rPr lang="en-US" dirty="0" smtClean="0"/>
              <a:t>Opioid</a:t>
            </a:r>
          </a:p>
          <a:p>
            <a:pPr lvl="1"/>
            <a:r>
              <a:rPr lang="en-US" dirty="0" smtClean="0"/>
              <a:t>Opium-like effects</a:t>
            </a:r>
          </a:p>
          <a:p>
            <a:pPr lvl="1"/>
            <a:r>
              <a:rPr lang="en-US" dirty="0"/>
              <a:t>B</a:t>
            </a:r>
            <a:r>
              <a:rPr lang="en-US" dirty="0" smtClean="0"/>
              <a:t>inding to opioid receptor</a:t>
            </a:r>
          </a:p>
          <a:p>
            <a:pPr lvl="1"/>
            <a:r>
              <a:rPr lang="en-US" dirty="0" smtClean="0"/>
              <a:t>oxycodone, hydrocodone, heroin, Fentanyl</a:t>
            </a:r>
          </a:p>
          <a:p>
            <a:r>
              <a:rPr lang="en-US" dirty="0"/>
              <a:t>Narcotic</a:t>
            </a:r>
          </a:p>
          <a:p>
            <a:pPr lvl="1"/>
            <a:r>
              <a:rPr lang="en-US" dirty="0"/>
              <a:t>A drug that dulls the senses, relieves pain, and induces sleep</a:t>
            </a:r>
          </a:p>
          <a:p>
            <a:pPr lvl="1"/>
            <a:r>
              <a:rPr lang="en-US" dirty="0"/>
              <a:t>Benzodiazepines, opioids, ethanol</a:t>
            </a:r>
          </a:p>
          <a:p>
            <a:pPr lvl="1"/>
            <a:r>
              <a:rPr lang="en-US" dirty="0"/>
              <a:t>Currently used for any psychoactive substance</a:t>
            </a:r>
          </a:p>
          <a:p>
            <a:endParaRPr lang="en-US" dirty="0"/>
          </a:p>
        </p:txBody>
      </p:sp>
      <p:pic>
        <p:nvPicPr>
          <p:cNvPr id="4" name="Picture 2" descr="CarePoint Health - New Jersey Hospital and Health Syst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410" y="6249636"/>
            <a:ext cx="2214184" cy="54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creen Shot 2016-09-11 at 1.02.1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670" y="136974"/>
            <a:ext cx="1620352" cy="198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37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6600"/>
                </a:solidFill>
              </a:rPr>
              <a:t>Fact #1 - CDC</a:t>
            </a:r>
            <a:endParaRPr lang="en-US" b="1" dirty="0">
              <a:solidFill>
                <a:srgbClr val="FF66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60111"/>
            <a:ext cx="8229600" cy="406605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Overdose deaths involving prescription opioids have quadrupled  since 1999, and so have the sales of prescription drugs.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1888" y="6459446"/>
            <a:ext cx="6872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Opioid Overdose. Website: http://</a:t>
            </a:r>
            <a:r>
              <a:rPr lang="en-US" sz="1200" i="1" dirty="0" err="1" smtClean="0"/>
              <a:t>www.cdc.gov</a:t>
            </a:r>
            <a:r>
              <a:rPr lang="en-US" sz="1200" i="1" dirty="0" smtClean="0"/>
              <a:t>/</a:t>
            </a:r>
            <a:r>
              <a:rPr lang="en-US" sz="1200" i="1" dirty="0" err="1" smtClean="0"/>
              <a:t>drugoverdose</a:t>
            </a:r>
            <a:r>
              <a:rPr lang="en-US" sz="1200" i="1" dirty="0" smtClean="0"/>
              <a:t>/data/</a:t>
            </a:r>
            <a:r>
              <a:rPr lang="en-US" sz="1200" i="1" dirty="0" err="1" smtClean="0"/>
              <a:t>overdose.html</a:t>
            </a:r>
            <a:r>
              <a:rPr lang="en-US" sz="1200" i="1" dirty="0" smtClean="0"/>
              <a:t>. Accessed June 6, 2016.</a:t>
            </a:r>
            <a:endParaRPr lang="en-US" sz="1200" i="1" dirty="0"/>
          </a:p>
        </p:txBody>
      </p:sp>
      <p:pic>
        <p:nvPicPr>
          <p:cNvPr id="5" name="Picture 2" descr="CarePoint Health - New Jersey Hospital and Health Syst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410" y="6249636"/>
            <a:ext cx="2214184" cy="54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8074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10400" y="6381750"/>
            <a:ext cx="2133600" cy="476250"/>
          </a:xfrm>
        </p:spPr>
        <p:txBody>
          <a:bodyPr/>
          <a:lstStyle/>
          <a:p>
            <a:pPr>
              <a:defRPr/>
            </a:pPr>
            <a:fld id="{83EB393E-F00D-481E-9AD6-511846A284A6}" type="slidenum">
              <a:rPr lang="en-US" sz="2000" b="1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59002" y="6211669"/>
            <a:ext cx="3199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Courtesy of </a:t>
            </a:r>
            <a:r>
              <a:rPr lang="en-US" i="1" dirty="0" err="1" smtClean="0"/>
              <a:t>Dr</a:t>
            </a:r>
            <a:r>
              <a:rPr lang="en-US" i="1" dirty="0" smtClean="0"/>
              <a:t> Andrew </a:t>
            </a:r>
            <a:r>
              <a:rPr lang="en-US" i="1" dirty="0" err="1" smtClean="0"/>
              <a:t>Kolodny</a:t>
            </a:r>
            <a:r>
              <a:rPr lang="en-US" i="1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4946936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10400" y="6381750"/>
            <a:ext cx="2133600" cy="476250"/>
          </a:xfrm>
        </p:spPr>
        <p:txBody>
          <a:bodyPr/>
          <a:lstStyle/>
          <a:p>
            <a:pPr>
              <a:defRPr/>
            </a:pPr>
            <a:fld id="{83EB393E-F00D-481E-9AD6-511846A284A6}" type="slidenum">
              <a:rPr lang="en-US" sz="2000" b="1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59002" y="6211669"/>
            <a:ext cx="3199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Courtesy of </a:t>
            </a:r>
            <a:r>
              <a:rPr lang="en-US" i="1" dirty="0" err="1" smtClean="0"/>
              <a:t>Dr</a:t>
            </a:r>
            <a:r>
              <a:rPr lang="en-US" i="1" dirty="0" smtClean="0"/>
              <a:t> Andrew </a:t>
            </a:r>
            <a:r>
              <a:rPr lang="en-US" i="1" dirty="0" err="1" smtClean="0"/>
              <a:t>Kolodny</a:t>
            </a:r>
            <a:r>
              <a:rPr lang="en-US" i="1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6242157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838201"/>
            <a:ext cx="7010400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9" name="TextBox 2"/>
          <p:cNvSpPr txBox="1">
            <a:spLocks noChangeArrowheads="1"/>
          </p:cNvSpPr>
          <p:nvPr/>
        </p:nvSpPr>
        <p:spPr bwMode="auto">
          <a:xfrm>
            <a:off x="990600" y="6172202"/>
            <a:ext cx="701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solidFill>
                  <a:srgbClr val="000000"/>
                </a:solidFill>
              </a:rPr>
              <a:t>Source: United States General Accounting Office: Dec. 2003, “OxyContin Abuse and Diversion and Efforts to Address the Problem.”</a:t>
            </a:r>
          </a:p>
        </p:txBody>
      </p:sp>
      <p:sp>
        <p:nvSpPr>
          <p:cNvPr id="80900" name="TextBox 3"/>
          <p:cNvSpPr txBox="1">
            <a:spLocks noChangeArrowheads="1"/>
          </p:cNvSpPr>
          <p:nvPr/>
        </p:nvSpPr>
        <p:spPr bwMode="auto">
          <a:xfrm>
            <a:off x="712100" y="228601"/>
            <a:ext cx="73651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b="1" dirty="0">
                <a:solidFill>
                  <a:srgbClr val="993300"/>
                </a:solidFill>
              </a:rPr>
              <a:t>Dollars Spent Marketing OxyContin (1996-2001)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91284" y="6396335"/>
            <a:ext cx="3199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Courtesy of </a:t>
            </a:r>
            <a:r>
              <a:rPr lang="en-US" i="1" dirty="0" err="1" smtClean="0"/>
              <a:t>Dr</a:t>
            </a:r>
            <a:r>
              <a:rPr lang="en-US" i="1" dirty="0" smtClean="0"/>
              <a:t> Andrew </a:t>
            </a:r>
            <a:r>
              <a:rPr lang="en-US" i="1" dirty="0" err="1" smtClean="0"/>
              <a:t>Kolodny</a:t>
            </a:r>
            <a:r>
              <a:rPr lang="en-US" i="1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0799624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6600"/>
                </a:solidFill>
              </a:rPr>
              <a:t>Death Rates in the U.S. 1999-2010</a:t>
            </a:r>
            <a:endParaRPr lang="en-US" b="1" dirty="0">
              <a:solidFill>
                <a:srgbClr val="FF6600"/>
              </a:solidFill>
            </a:endParaRPr>
          </a:p>
        </p:txBody>
      </p:sp>
      <p:pic>
        <p:nvPicPr>
          <p:cNvPr id="4" name="Picture 3" descr="Screen Shot 2016-06-08 at 8.51.12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03"/>
          <a:stretch/>
        </p:blipFill>
        <p:spPr>
          <a:xfrm>
            <a:off x="696982" y="1579935"/>
            <a:ext cx="7713254" cy="462968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96982" y="6459446"/>
            <a:ext cx="53024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National Capital Poison Center. Website: </a:t>
            </a:r>
            <a:r>
              <a:rPr lang="en-US" sz="1200" i="1" dirty="0" err="1" smtClean="0"/>
              <a:t>www.poison.org</a:t>
            </a:r>
            <a:r>
              <a:rPr lang="en-US" sz="1200" i="1" dirty="0" smtClean="0"/>
              <a:t>. Accessed June 6, 2016.</a:t>
            </a:r>
            <a:endParaRPr lang="en-US" sz="1200" i="1" dirty="0"/>
          </a:p>
        </p:txBody>
      </p:sp>
      <p:pic>
        <p:nvPicPr>
          <p:cNvPr id="7" name="Picture 2" descr="CarePoint Health - New Jersey Hospital and Health Syste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410" y="6249636"/>
            <a:ext cx="2214184" cy="54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9302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7780</TotalTime>
  <Words>1719</Words>
  <Application>Microsoft Macintosh PowerPoint</Application>
  <PresentationFormat>On-screen Show (4:3)</PresentationFormat>
  <Paragraphs>227</Paragraphs>
  <Slides>38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Prescription Opioid Abuse</vt:lpstr>
      <vt:lpstr>PowerPoint Presentation</vt:lpstr>
      <vt:lpstr>Topics</vt:lpstr>
      <vt:lpstr>A Few Definitions</vt:lpstr>
      <vt:lpstr>Fact #1 - CDC</vt:lpstr>
      <vt:lpstr>PowerPoint Presentation</vt:lpstr>
      <vt:lpstr>PowerPoint Presentation</vt:lpstr>
      <vt:lpstr>PowerPoint Presentation</vt:lpstr>
      <vt:lpstr>Death Rates in the U.S. 1999-2010</vt:lpstr>
      <vt:lpstr>Fact #2 - CDC</vt:lpstr>
      <vt:lpstr>Number of Hydrocodone &amp; Oxycodone Prescriptions, Dispensed by U.S. Retail Pharmacies, 1991-2009 </vt:lpstr>
      <vt:lpstr>Fact #3 - AAPCC</vt:lpstr>
      <vt:lpstr>Unintentional Drug Poisoning Deaths: U.S. 1999-2011</vt:lpstr>
      <vt:lpstr>Fact #4 - CDC</vt:lpstr>
      <vt:lpstr>Opioid Sales, Opioid treatment admissions, and Opioid-related deaths</vt:lpstr>
      <vt:lpstr>Opioid Toxicity</vt:lpstr>
      <vt:lpstr>Opioid Withdrawal</vt:lpstr>
      <vt:lpstr>Naloxone (Narcan)</vt:lpstr>
      <vt:lpstr>Many pharmacies are offering Narcan kits without a prescription</vt:lpstr>
      <vt:lpstr>Easy to Use</vt:lpstr>
      <vt:lpstr>Chronic use of opioids</vt:lpstr>
      <vt:lpstr>PowerPoint Presentation</vt:lpstr>
      <vt:lpstr>CDC Key Recommendations</vt:lpstr>
      <vt:lpstr>Letter from the Surgeon General</vt:lpstr>
      <vt:lpstr>HCAHPS</vt:lpstr>
      <vt:lpstr>HHS response</vt:lpstr>
      <vt:lpstr>PowerPoint Presentation</vt:lpstr>
      <vt:lpstr>PowerPoint Presentation</vt:lpstr>
      <vt:lpstr>PowerPoint Presentation</vt:lpstr>
      <vt:lpstr>Evidence for Effectiveness of PDMPs</vt:lpstr>
      <vt:lpstr>Pain and Sedative Medication Guidelines for the Treatment of Chronic Pain in the ED</vt:lpstr>
      <vt:lpstr>Pain and Sedative Medication Guidelines for the Treatment of Chronic Pain in the ED</vt:lpstr>
      <vt:lpstr>Feedback from ED Policy</vt:lpstr>
      <vt:lpstr>ALternatives To Opioids (ALTOSM)</vt:lpstr>
      <vt:lpstr>The ALTOSM Program</vt:lpstr>
      <vt:lpstr>ALTOSM Approach</vt:lpstr>
      <vt:lpstr>Summary of Clinical Approach</vt:lpstr>
      <vt:lpstr>Thank you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Opioid Abuse</dc:title>
  <dc:creator>Bill Holubek</dc:creator>
  <cp:lastModifiedBy>Bill Holubek</cp:lastModifiedBy>
  <cp:revision>100</cp:revision>
  <dcterms:created xsi:type="dcterms:W3CDTF">2016-06-09T00:29:12Z</dcterms:created>
  <dcterms:modified xsi:type="dcterms:W3CDTF">2016-09-16T14:19:13Z</dcterms:modified>
</cp:coreProperties>
</file>