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76" r:id="rId3"/>
    <p:sldId id="337" r:id="rId4"/>
    <p:sldId id="356" r:id="rId5"/>
    <p:sldId id="371" r:id="rId6"/>
    <p:sldId id="374" r:id="rId7"/>
    <p:sldId id="333" r:id="rId8"/>
    <p:sldId id="369" r:id="rId9"/>
    <p:sldId id="361" r:id="rId10"/>
    <p:sldId id="375" r:id="rId11"/>
    <p:sldId id="377" r:id="rId12"/>
    <p:sldId id="378" r:id="rId13"/>
    <p:sldId id="379" r:id="rId14"/>
    <p:sldId id="340" r:id="rId15"/>
    <p:sldId id="382" r:id="rId16"/>
    <p:sldId id="383" r:id="rId17"/>
    <p:sldId id="386" r:id="rId18"/>
    <p:sldId id="387" r:id="rId19"/>
    <p:sldId id="389" r:id="rId20"/>
    <p:sldId id="390" r:id="rId21"/>
    <p:sldId id="392" r:id="rId22"/>
    <p:sldId id="396" r:id="rId23"/>
    <p:sldId id="391" r:id="rId24"/>
    <p:sldId id="397" r:id="rId25"/>
    <p:sldId id="298" r:id="rId26"/>
  </p:sldIdLst>
  <p:sldSz cx="9144000" cy="6858000" type="screen4x3"/>
  <p:notesSz cx="6858000" cy="9144000"/>
  <p:embeddedFontLst>
    <p:embeddedFont>
      <p:font typeface="Garamond" panose="02020404030301010803" pitchFamily="18" charset="0"/>
      <p:regular r:id="rId29"/>
      <p:bold r:id="rId30"/>
      <p:italic r:id="rId31"/>
    </p:embeddedFont>
    <p:embeddedFont>
      <p:font typeface="Baskerville Old Face" panose="02020602080505020303" pitchFamily="18" charset="0"/>
      <p:regular r:id="rId32"/>
    </p:embeddedFont>
    <p:embeddedFont>
      <p:font typeface="Bell MT" panose="02020503060305020303" pitchFamily="18" charset="0"/>
      <p:regular r:id="rId33"/>
      <p:bold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85" autoAdjust="0"/>
    <p:restoredTop sz="98270" autoAdjust="0"/>
  </p:normalViewPr>
  <p:slideViewPr>
    <p:cSldViewPr>
      <p:cViewPr varScale="1">
        <p:scale>
          <a:sx n="88" d="100"/>
          <a:sy n="88" d="100"/>
        </p:scale>
        <p:origin x="179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4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496"/>
    </p:cViewPr>
  </p:sorterViewPr>
  <p:notesViewPr>
    <p:cSldViewPr>
      <p:cViewPr varScale="1">
        <p:scale>
          <a:sx n="50" d="100"/>
          <a:sy n="50" d="100"/>
        </p:scale>
        <p:origin x="-2760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44383-C547-4B02-85BD-EA2F5A3A5568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80252-2BF0-4EEF-ADEF-572B0B7C2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32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BEA13E-A195-4A72-A836-3F971B5E5AF5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C70445-8EBC-4539-BB49-9E6E0D949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5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ebster/graphics_website/badges.html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760BF-9113-48DF-B133-BBD0EBDB825B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3A144-1B36-4933-AF8D-5B433D900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7D7E8-2569-4F06-9620-757812784B9D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A4068-B373-4A20-9CA2-331C54DBA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9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87163-B7CB-4027-80D1-388BD30CC706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8EC2F-E24F-45C3-8744-F94A6BD3D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6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adge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325"/>
            <a:ext cx="11430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42C7-557A-40D9-AFBE-AEC4F5E515F2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11506-D31C-42AB-9D0F-4DE892CE9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8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8F2F-A4DD-47A0-8C7C-588DF7907600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C369D-61A0-4F24-9F43-6DE765726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8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7635B-34BE-4CF1-BD70-1F48170B2880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3404-BAC4-424D-81DF-52AE69CDE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6E00F-7584-49BD-AF6F-BC55448B8343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9CBD-1D77-4BD4-88F2-3492BD5D5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8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3BF4E-816E-48BF-90FD-B8ADD9CD9302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64B7E-06E2-495A-9BAB-BAB51CAAC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B0DFF-2E47-4CF4-9C67-AF99F210D132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05E53-5D2F-4580-B790-4E5472F9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6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A0E6-E69A-44F2-AC93-C19A86B8CC2F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05C42-BB46-43A0-ACA1-B2B812B33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D54B-B8DE-4742-9173-2CABBB690293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EA47F-B088-46AC-820B-1EFE4CCB2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ebster/graphics_website/badges.htm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62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274638"/>
            <a:ext cx="7010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9CCF31-7B49-4C9E-ADFB-BAEC2156A899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153872-C5BA-4BD9-B6FF-7EB6C3E75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0325"/>
            <a:ext cx="136683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badge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325"/>
            <a:ext cx="11430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6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5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2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22098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Baskerville Old Face" pitchFamily="18" charset="0"/>
              </a:rPr>
              <a:t>U.S. Drug Enforcement Administration</a:t>
            </a:r>
            <a:br>
              <a:rPr lang="en-US" sz="3600" dirty="0" smtClean="0">
                <a:solidFill>
                  <a:srgbClr val="FFFF00"/>
                </a:solidFill>
                <a:latin typeface="Baskerville Old Face" pitchFamily="18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Baskerville Old Face" pitchFamily="18" charset="0"/>
              </a:rPr>
              <a:t>Tactical Diversion Squad </a:t>
            </a:r>
            <a:br>
              <a:rPr lang="en-US" sz="3600" dirty="0" smtClean="0">
                <a:solidFill>
                  <a:srgbClr val="FFFF00"/>
                </a:solidFill>
                <a:latin typeface="Baskerville Old Face" pitchFamily="18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Baskerville Old Face" pitchFamily="18" charset="0"/>
              </a:rPr>
              <a:t>New Jersey Division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050" y="4876800"/>
            <a:ext cx="9144000" cy="1676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8" name="Picture 4" descr="http://intranet/sites/cp/cpi/PublishingImages/Images/Otherlogos/divers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1999"/>
            <a:ext cx="2222500" cy="157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ntranet/sites/cp/cpi/PublishingImages/Images/DEAUSBadge-gol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537"/>
            <a:ext cx="1680936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3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609600"/>
            <a:ext cx="3867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381001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Addicted Infants Triple in a Decade</a:t>
            </a:r>
            <a:endParaRPr lang="en-US" sz="3600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r="3742"/>
          <a:stretch/>
        </p:blipFill>
        <p:spPr bwMode="auto">
          <a:xfrm>
            <a:off x="533399" y="1600200"/>
            <a:ext cx="206436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66" y="1853452"/>
            <a:ext cx="2718900" cy="409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41" y="1282154"/>
            <a:ext cx="1678148" cy="466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4497" y="6205210"/>
            <a:ext cx="16145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USA Today:  May 1, 2012</a:t>
            </a:r>
          </a:p>
        </p:txBody>
      </p:sp>
    </p:spTree>
    <p:extLst>
      <p:ext uri="{BB962C8B-B14F-4D97-AF65-F5344CB8AC3E}">
        <p14:creationId xmlns:p14="http://schemas.microsoft.com/office/powerpoint/2010/main" val="21896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3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571887"/>
            <a:ext cx="5661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Garamond" pitchFamily="18" charset="0"/>
              </a:rPr>
              <a:t>Prescription Drug </a:t>
            </a:r>
            <a:r>
              <a:rPr lang="en-US" sz="4000" b="1" dirty="0" smtClean="0">
                <a:solidFill>
                  <a:srgbClr val="FFFF00"/>
                </a:solidFill>
                <a:latin typeface="Garamond" pitchFamily="18" charset="0"/>
              </a:rPr>
              <a:t>Abuse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Garamond" pitchFamily="18" charset="0"/>
              </a:rPr>
              <a:t>(</a:t>
            </a:r>
            <a:r>
              <a:rPr lang="en-US" sz="3200" b="1" dirty="0" smtClean="0">
                <a:solidFill>
                  <a:srgbClr val="FFFF00"/>
                </a:solidFill>
                <a:latin typeface="Garamond" pitchFamily="18" charset="0"/>
              </a:rPr>
              <a:t>Societal Issue)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2950" y="2362200"/>
            <a:ext cx="792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 an article by CBS Atlanta </a:t>
            </a:r>
            <a:r>
              <a:rPr lang="en-US" sz="2400" dirty="0" smtClean="0">
                <a:solidFill>
                  <a:schemeClr val="bg1"/>
                </a:solidFill>
              </a:rPr>
              <a:t>(2013), </a:t>
            </a:r>
            <a:r>
              <a:rPr lang="en-US" sz="2400" dirty="0">
                <a:solidFill>
                  <a:schemeClr val="bg1"/>
                </a:solidFill>
              </a:rPr>
              <a:t>the Mayo Clinic has reported that nearly 70% of Americans are taking at least one prescription drug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More </a:t>
            </a:r>
            <a:r>
              <a:rPr lang="en-US" sz="2400" dirty="0">
                <a:solidFill>
                  <a:schemeClr val="bg1"/>
                </a:solidFill>
              </a:rPr>
              <a:t>than 50% are on at least two </a:t>
            </a:r>
            <a:r>
              <a:rPr lang="en-US" sz="2400" dirty="0" smtClean="0">
                <a:solidFill>
                  <a:schemeClr val="bg1"/>
                </a:solidFill>
              </a:rPr>
              <a:t>prescriptions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20% are </a:t>
            </a:r>
            <a:r>
              <a:rPr lang="en-US" sz="2400" dirty="0">
                <a:solidFill>
                  <a:schemeClr val="bg1"/>
                </a:solidFill>
              </a:rPr>
              <a:t>on at least five prescription drugs.</a:t>
            </a:r>
          </a:p>
        </p:txBody>
      </p:sp>
    </p:spTree>
    <p:extLst>
      <p:ext uri="{BB962C8B-B14F-4D97-AF65-F5344CB8AC3E}">
        <p14:creationId xmlns:p14="http://schemas.microsoft.com/office/powerpoint/2010/main" val="35165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2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Commonly Abused Controlled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Pharmaceuticals</a:t>
            </a:r>
            <a:r>
              <a:rPr lang="en-US" sz="2800" b="1" dirty="0">
                <a:solidFill>
                  <a:srgbClr val="FFFF00"/>
                </a:solidFill>
                <a:latin typeface="Garamond" pitchFamily="18" charset="0"/>
              </a:rPr>
              <a:t>   </a:t>
            </a:r>
          </a:p>
        </p:txBody>
      </p:sp>
      <p:pic>
        <p:nvPicPr>
          <p:cNvPr id="3" name="Picture 2" descr="so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085850"/>
            <a:ext cx="1998562" cy="152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484" y="1085850"/>
            <a:ext cx="1379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Carisoprodol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087" y="2236470"/>
            <a:ext cx="2170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C-IV as of 1/11/2012</a:t>
            </a:r>
          </a:p>
        </p:txBody>
      </p:sp>
      <p:pic>
        <p:nvPicPr>
          <p:cNvPr id="7" name="Picture 3" descr="Oxycontin%2080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704" y="1411307"/>
            <a:ext cx="1832296" cy="139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559704" y="2438400"/>
            <a:ext cx="1832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OxyContin</a:t>
            </a:r>
            <a:r>
              <a:rPr lang="en-US" sz="900" dirty="0" smtClean="0"/>
              <a:t>©</a:t>
            </a:r>
            <a:r>
              <a:rPr lang="en-US" dirty="0" smtClean="0"/>
              <a:t> </a:t>
            </a:r>
            <a:r>
              <a:rPr lang="en-US" dirty="0"/>
              <a:t>80mg</a:t>
            </a:r>
          </a:p>
        </p:txBody>
      </p:sp>
      <p:pic>
        <p:nvPicPr>
          <p:cNvPr id="9" name="Picture 8" descr="op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4106" y="1428571"/>
            <a:ext cx="2202204" cy="17318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11088" y="2758678"/>
            <a:ext cx="1528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Oxymorphone</a:t>
            </a:r>
            <a:endParaRPr lang="en-US" dirty="0"/>
          </a:p>
        </p:txBody>
      </p:sp>
      <p:pic>
        <p:nvPicPr>
          <p:cNvPr id="11" name="Picture 10" descr="roxicodo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391" y="2815828"/>
            <a:ext cx="1971514" cy="152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6391" y="4350782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Oxycodone 30 mg</a:t>
            </a:r>
          </a:p>
        </p:txBody>
      </p:sp>
      <p:pic>
        <p:nvPicPr>
          <p:cNvPr id="13" name="Picture 3" descr="vicodin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2060" y="2943344"/>
            <a:ext cx="2858227" cy="17526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659105" y="4114800"/>
            <a:ext cx="157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Hydrocodone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8" descr="xanax_tablet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1181" y="3591044"/>
            <a:ext cx="236893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6" name="Rectangle 15"/>
          <p:cNvSpPr/>
          <p:nvPr/>
        </p:nvSpPr>
        <p:spPr>
          <a:xfrm>
            <a:off x="6640049" y="5867400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Alprazolam</a:t>
            </a:r>
          </a:p>
          <a:p>
            <a:pPr algn="ctr" eaLnBrk="0" hangingPunct="0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(Xanax)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036463"/>
            <a:ext cx="1482479" cy="103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02" y="4873645"/>
            <a:ext cx="21907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265025" y="6142613"/>
            <a:ext cx="2036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OxyContin</a:t>
            </a:r>
            <a:r>
              <a:rPr lang="en-US" sz="1000" dirty="0" smtClean="0">
                <a:solidFill>
                  <a:schemeClr val="bg1"/>
                </a:solidFill>
              </a:rPr>
              <a:t>©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8348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2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533400"/>
            <a:ext cx="5533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Garamond" panose="02020404030301010803" pitchFamily="18" charset="0"/>
              </a:rPr>
              <a:t>Other Oxycodone Products</a:t>
            </a:r>
            <a:endParaRPr lang="en-US" sz="36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TIE.640093" descr="Oxycodone_variet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0770" y="1524000"/>
            <a:ext cx="1899147" cy="449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44023" y="2514600"/>
            <a:ext cx="20647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</a:rPr>
              <a:t>Percocet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800" dirty="0">
                <a:solidFill>
                  <a:schemeClr val="bg1"/>
                </a:solidFill>
              </a:rPr>
              <a:t>Percodan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800" dirty="0" err="1">
                <a:solidFill>
                  <a:schemeClr val="bg1"/>
                </a:solidFill>
              </a:rPr>
              <a:t>Tylox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roxicod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048000"/>
            <a:ext cx="3657600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28780" y="2252990"/>
            <a:ext cx="1848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aramond" pitchFamily="18" charset="0"/>
              </a:rPr>
              <a:t>Roxicodone</a:t>
            </a:r>
          </a:p>
        </p:txBody>
      </p:sp>
    </p:spTree>
    <p:extLst>
      <p:ext uri="{BB962C8B-B14F-4D97-AF65-F5344CB8AC3E}">
        <p14:creationId xmlns:p14="http://schemas.microsoft.com/office/powerpoint/2010/main" val="12589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4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Baskerville Old Face" pitchFamily="18" charset="0"/>
              </a:rPr>
              <a:t>Trend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200275"/>
            <a:ext cx="38893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76475"/>
            <a:ext cx="343058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381000" y="1828800"/>
            <a:ext cx="3430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Oxycodone 30mg</a:t>
            </a:r>
          </a:p>
        </p:txBody>
      </p:sp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5102225" y="1752600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Heroin</a:t>
            </a:r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385763" y="4689475"/>
            <a:ext cx="3430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Street Value as High as </a:t>
            </a: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$30 per pill</a:t>
            </a:r>
          </a:p>
        </p:txBody>
      </p:sp>
      <p:sp>
        <p:nvSpPr>
          <p:cNvPr id="12297" name="TextBox 11"/>
          <p:cNvSpPr txBox="1">
            <a:spLocks noChangeArrowheads="1"/>
          </p:cNvSpPr>
          <p:nvPr/>
        </p:nvSpPr>
        <p:spPr bwMode="auto">
          <a:xfrm>
            <a:off x="5102225" y="4613275"/>
            <a:ext cx="3889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Street Value approximately </a:t>
            </a: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$55 a gram</a:t>
            </a: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(equivalent to over </a:t>
            </a: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33 oxycodone pills)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962400" y="3406775"/>
            <a:ext cx="990600" cy="22225"/>
          </a:xfrm>
          <a:prstGeom prst="straightConnector1">
            <a:avLst/>
          </a:prstGeom>
          <a:ln w="111125" cap="rnd">
            <a:round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2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685800"/>
            <a:ext cx="57144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Garamond" panose="02020404030301010803" pitchFamily="18" charset="0"/>
              </a:rPr>
              <a:t>Oxycodone v. </a:t>
            </a:r>
            <a:r>
              <a:rPr lang="en-US" sz="4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Heroin</a:t>
            </a:r>
          </a:p>
          <a:p>
            <a:endParaRPr lang="en-US" sz="2400" b="1" dirty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The new “gateway drug”</a:t>
            </a:r>
            <a:endParaRPr lang="en-US" sz="24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\\Hq-s-2-fs1\agsantos$\My Documents\My Pictures\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81" y="2743200"/>
            <a:ext cx="3672686" cy="29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1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0110" y="304800"/>
            <a:ext cx="7617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Garamond" panose="02020404030301010803" pitchFamily="18" charset="0"/>
                <a:cs typeface="Times New Roman" pitchFamily="18" charset="0"/>
              </a:rPr>
              <a:t>Circle of Addiction &amp; the Next Generation</a:t>
            </a:r>
            <a:endParaRPr lang="en-US" sz="32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482340" y="2635376"/>
            <a:ext cx="2209800" cy="22860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Circular Arrow 4"/>
          <p:cNvSpPr/>
          <p:nvPr/>
        </p:nvSpPr>
        <p:spPr>
          <a:xfrm rot="14100776">
            <a:off x="2579154" y="2940402"/>
            <a:ext cx="3250667" cy="2432880"/>
          </a:xfrm>
          <a:prstGeom prst="circularArrow">
            <a:avLst>
              <a:gd name="adj1" fmla="val 6226"/>
              <a:gd name="adj2" fmla="val 1153297"/>
              <a:gd name="adj3" fmla="val 20614926"/>
              <a:gd name="adj4" fmla="val 15387359"/>
              <a:gd name="adj5" fmla="val 12500"/>
            </a:avLst>
          </a:prstGeom>
          <a:solidFill>
            <a:srgbClr val="00B05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ircular Arrow 5"/>
          <p:cNvSpPr/>
          <p:nvPr/>
        </p:nvSpPr>
        <p:spPr>
          <a:xfrm rot="20278810">
            <a:off x="2872819" y="2109815"/>
            <a:ext cx="2939900" cy="2104289"/>
          </a:xfrm>
          <a:prstGeom prst="circularArrow">
            <a:avLst>
              <a:gd name="adj1" fmla="val 7921"/>
              <a:gd name="adj2" fmla="val 1110982"/>
              <a:gd name="adj3" fmla="val 20638125"/>
              <a:gd name="adj4" fmla="val 12969711"/>
              <a:gd name="adj5" fmla="val 14530"/>
            </a:avLst>
          </a:prstGeom>
          <a:solidFill>
            <a:srgbClr val="FFC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ircular Arrow 6"/>
          <p:cNvSpPr/>
          <p:nvPr/>
        </p:nvSpPr>
        <p:spPr>
          <a:xfrm rot="4449462">
            <a:off x="3872300" y="2678952"/>
            <a:ext cx="2736407" cy="2146640"/>
          </a:xfrm>
          <a:prstGeom prst="circularArrow">
            <a:avLst>
              <a:gd name="adj1" fmla="val 6607"/>
              <a:gd name="adj2" fmla="val 1142319"/>
              <a:gd name="adj3" fmla="val 20628741"/>
              <a:gd name="adj4" fmla="val 12928265"/>
              <a:gd name="adj5" fmla="val 13783"/>
            </a:avLst>
          </a:prstGeom>
          <a:solidFill>
            <a:schemeClr val="accent4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ircular Arrow 7"/>
          <p:cNvSpPr/>
          <p:nvPr/>
        </p:nvSpPr>
        <p:spPr>
          <a:xfrm rot="9620107">
            <a:off x="3196241" y="3140501"/>
            <a:ext cx="3414289" cy="2378514"/>
          </a:xfrm>
          <a:prstGeom prst="circularArrow">
            <a:avLst>
              <a:gd name="adj1" fmla="val 5595"/>
              <a:gd name="adj2" fmla="val 894671"/>
              <a:gd name="adj3" fmla="val 20434556"/>
              <a:gd name="adj4" fmla="val 14974605"/>
              <a:gd name="adj5" fmla="val 14959"/>
            </a:avLst>
          </a:prstGeom>
          <a:solidFill>
            <a:srgbClr val="7030A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3709" y="952318"/>
            <a:ext cx="1873722" cy="12075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08378" y="1050424"/>
            <a:ext cx="250438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Oxycodone Combinations</a:t>
            </a:r>
          </a:p>
          <a:p>
            <a:pPr algn="ctr" eaLnBrk="1" hangingPunct="1"/>
            <a:r>
              <a:rPr lang="en-US" sz="1100" b="1" dirty="0">
                <a:solidFill>
                  <a:schemeClr val="bg1"/>
                </a:solidFill>
              </a:rPr>
              <a:t>Percocet®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$7-$10/tab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9191" y="2890207"/>
            <a:ext cx="1562100" cy="217604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8033" y="3374461"/>
            <a:ext cx="1873722" cy="86177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Hydrocodone</a:t>
            </a:r>
          </a:p>
          <a:p>
            <a:pPr algn="ctr" eaLnBrk="1" hangingPunct="1"/>
            <a:r>
              <a:rPr lang="en-US" sz="1200" b="1" dirty="0" err="1">
                <a:solidFill>
                  <a:schemeClr val="bg1"/>
                </a:solidFill>
              </a:rPr>
              <a:t>Lorcet</a:t>
            </a:r>
            <a:r>
              <a:rPr lang="en-US" sz="1200" b="1" dirty="0">
                <a:solidFill>
                  <a:schemeClr val="bg1"/>
                </a:solidFill>
              </a:rPr>
              <a:t>®</a:t>
            </a: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$5-$7/tab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0379" y="5420374"/>
            <a:ext cx="187372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Heroin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$</a:t>
            </a:r>
            <a:r>
              <a:rPr lang="en-US" b="1" dirty="0">
                <a:solidFill>
                  <a:schemeClr val="bg1"/>
                </a:solidFill>
              </a:rPr>
              <a:t>15/bag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8051" y="2912796"/>
            <a:ext cx="1364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OxyContin</a:t>
            </a:r>
            <a:r>
              <a:rPr lang="en-US" b="1" dirty="0">
                <a:solidFill>
                  <a:schemeClr val="bg1"/>
                </a:solidFill>
              </a:rPr>
              <a:t>®</a:t>
            </a:r>
          </a:p>
          <a:p>
            <a:r>
              <a:rPr lang="en-US" b="1" dirty="0">
                <a:solidFill>
                  <a:schemeClr val="bg1"/>
                </a:solidFill>
              </a:rPr>
              <a:t>   $80/tab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78711" y="3827071"/>
            <a:ext cx="167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Roxicodone®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Oxycodone IR 15mg, 30mg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$</a:t>
            </a:r>
            <a:r>
              <a:rPr lang="en-US" b="1" dirty="0">
                <a:solidFill>
                  <a:schemeClr val="bg1"/>
                </a:solidFill>
              </a:rPr>
              <a:t>30-$40/tab</a:t>
            </a:r>
          </a:p>
        </p:txBody>
      </p:sp>
    </p:spTree>
    <p:extLst>
      <p:ext uri="{BB962C8B-B14F-4D97-AF65-F5344CB8AC3E}">
        <p14:creationId xmlns:p14="http://schemas.microsoft.com/office/powerpoint/2010/main" val="28756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1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457200"/>
            <a:ext cx="5489580" cy="471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latin typeface="Garamond" pitchFamily="18" charset="0"/>
                <a:cs typeface="Arial" charset="0"/>
              </a:rPr>
              <a:t>Dextromethorphan (DXM)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73745"/>
              </p:ext>
            </p:extLst>
          </p:nvPr>
        </p:nvGraphicFramePr>
        <p:xfrm>
          <a:off x="5486400" y="1066800"/>
          <a:ext cx="3360672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Photo Editor Photo" r:id="rId3" imgW="3933333" imgH="2952381" progId="">
                  <p:embed/>
                </p:oleObj>
              </mc:Choice>
              <mc:Fallback>
                <p:oleObj name="Photo Editor Photo" r:id="rId3" imgW="3933333" imgH="2952381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66800"/>
                        <a:ext cx="3360672" cy="252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1864" y="4114800"/>
            <a:ext cx="2654665" cy="185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9600" y="114300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Cough suppressant in over 125 OTC medications (e.g.,  Robitussin and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Coricidin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)</a:t>
            </a:r>
          </a:p>
          <a:p>
            <a:pPr marL="228600" indent="-228600">
              <a:lnSpc>
                <a:spcPct val="1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Bulk form on the Internet</a:t>
            </a:r>
          </a:p>
          <a:p>
            <a:pPr marL="228600" indent="-228600">
              <a:lnSpc>
                <a:spcPct val="1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At high doses, has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  <a:sym typeface="Wingdings" pitchFamily="2" charset="2"/>
              </a:rPr>
              <a:t> Ketamine-  and PCP-like effects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24683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  <a:sym typeface="Wingdings" pitchFamily="2" charset="2"/>
              </a:rPr>
              <a:t>Produces physical and psychological dependence</a:t>
            </a:r>
          </a:p>
          <a:p>
            <a:pPr marL="228600" indent="-228600">
              <a:lnSpc>
                <a:spcPct val="1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  <a:sym typeface="Wingdings" pitchFamily="2" charset="2"/>
              </a:rPr>
              <a:t>Deaths associated with DXM abuse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6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304800"/>
            <a:ext cx="4686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Garamond" panose="02020404030301010803" pitchFamily="18" charset="0"/>
              </a:rPr>
              <a:t>Cough Syrup Cocktails</a:t>
            </a:r>
            <a:endParaRPr lang="en-US" sz="3600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 descr="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990600"/>
            <a:ext cx="3251200" cy="2438400"/>
          </a:xfrm>
          <a:prstGeom prst="rect">
            <a:avLst/>
          </a:prstGeom>
        </p:spPr>
      </p:pic>
      <p:pic>
        <p:nvPicPr>
          <p:cNvPr id="4" name="Picture 3" descr="robi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4495800"/>
            <a:ext cx="3361303" cy="2033588"/>
          </a:xfrm>
          <a:prstGeom prst="rect">
            <a:avLst/>
          </a:prstGeom>
        </p:spPr>
      </p:pic>
      <p:pic>
        <p:nvPicPr>
          <p:cNvPr id="5" name="Picture 4" descr="Drankc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800" y="3733800"/>
            <a:ext cx="1219200" cy="2337816"/>
          </a:xfrm>
          <a:prstGeom prst="rect">
            <a:avLst/>
          </a:prstGeom>
        </p:spPr>
      </p:pic>
      <p:pic>
        <p:nvPicPr>
          <p:cNvPr id="6" name="Picture 5" descr="untitled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3" y="3200400"/>
            <a:ext cx="2785129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1306710"/>
            <a:ext cx="312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“Syrup and Soda”</a:t>
            </a:r>
          </a:p>
          <a:p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“Seven and Syrup”</a:t>
            </a:r>
          </a:p>
          <a:p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“Purple Drank”</a:t>
            </a:r>
          </a:p>
        </p:txBody>
      </p:sp>
    </p:spTree>
    <p:extLst>
      <p:ext uri="{BB962C8B-B14F-4D97-AF65-F5344CB8AC3E}">
        <p14:creationId xmlns:p14="http://schemas.microsoft.com/office/powerpoint/2010/main" val="22613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78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286000"/>
            <a:ext cx="71847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cap="small" dirty="0">
                <a:solidFill>
                  <a:srgbClr val="FFFF00"/>
                </a:solidFill>
                <a:latin typeface="Garamond" pitchFamily="18" charset="0"/>
              </a:rPr>
              <a:t>Where People are getting </a:t>
            </a:r>
            <a:endParaRPr lang="en-US" sz="4800" b="1" cap="small" dirty="0" smtClean="0">
              <a:solidFill>
                <a:srgbClr val="FFFF00"/>
              </a:solidFill>
              <a:latin typeface="Garamond" pitchFamily="18" charset="0"/>
            </a:endParaRPr>
          </a:p>
          <a:p>
            <a:pPr algn="ctr">
              <a:defRPr/>
            </a:pPr>
            <a:r>
              <a:rPr lang="en-US" sz="4800" b="1" cap="small" dirty="0" smtClean="0">
                <a:solidFill>
                  <a:srgbClr val="FFFF00"/>
                </a:solidFill>
                <a:latin typeface="Garamond" pitchFamily="18" charset="0"/>
              </a:rPr>
              <a:t>their drugs???</a:t>
            </a:r>
            <a:endParaRPr lang="en-US" sz="48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1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6096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Garamond" pitchFamily="18" charset="0"/>
              </a:rPr>
              <a:t>Prescription Drug Abuse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210" y="1676400"/>
            <a:ext cx="8001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Prescription drug abuse is the fastest growing drug problem in the United States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More </a:t>
            </a:r>
            <a:r>
              <a:rPr lang="en-US" sz="2400" dirty="0">
                <a:solidFill>
                  <a:schemeClr val="bg1"/>
                </a:solidFill>
              </a:rPr>
              <a:t>Americans abuse prescription drugs than the number of: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Cocaine, Hallucinogen, Methamphetamine &amp;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 Heroin abusers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COMBINED!!</a:t>
            </a:r>
            <a:endParaRPr lang="en-US" sz="36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1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" y="1143000"/>
            <a:ext cx="4419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Medicine Cabinet 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Doctor Shopping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 rings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Forged / fraudulent / altered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prescriptions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Practitioners / Pharmacists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Illegal distribution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abuse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Trading drugs for sex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0580" y="838200"/>
            <a:ext cx="45034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Pharmacy / Other Theft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Armed robbery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Burglary (Night Break-ins)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Transit Loss (Hijacking)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Smurfing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Employee Pilferage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Practitioners’ offices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Nursing homes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pharmacies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Manufacturing / distribution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facilities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Internet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 Clinics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191869"/>
            <a:ext cx="6423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Common Methods </a:t>
            </a:r>
            <a:r>
              <a:rPr lang="en-US" sz="3600" b="1" dirty="0">
                <a:solidFill>
                  <a:srgbClr val="FFFF00"/>
                </a:solidFill>
                <a:latin typeface="Garamond" panose="02020404030301010803" pitchFamily="18" charset="0"/>
              </a:rPr>
              <a:t>of Diversion</a:t>
            </a:r>
          </a:p>
        </p:txBody>
      </p:sp>
    </p:spTree>
    <p:extLst>
      <p:ext uri="{BB962C8B-B14F-4D97-AF65-F5344CB8AC3E}">
        <p14:creationId xmlns:p14="http://schemas.microsoft.com/office/powerpoint/2010/main" val="23425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5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305800" cy="550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MANUFACTURER</a:t>
            </a:r>
          </a:p>
          <a:p>
            <a:pPr algn="ctr"/>
            <a:endParaRPr lang="en-US" sz="32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US" sz="32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DISTRIBUTOR</a:t>
            </a:r>
          </a:p>
          <a:p>
            <a:pPr algn="ctr"/>
            <a:endParaRPr lang="en-US" sz="32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US" sz="32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PHARMACY</a:t>
            </a:r>
          </a:p>
          <a:p>
            <a:pPr algn="ctr"/>
            <a:endParaRPr lang="en-US" sz="32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endParaRPr lang="en-US" sz="32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STREET  DEALER / ABUSER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443984" y="4451604"/>
            <a:ext cx="484632" cy="978408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443984" y="3041779"/>
            <a:ext cx="484632" cy="978408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432554" y="1524000"/>
            <a:ext cx="484632" cy="978408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3496967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Hospital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3278380">
            <a:off x="2526901" y="2684513"/>
            <a:ext cx="320040" cy="1143000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49830" y="3496967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Physician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2187111">
            <a:off x="6762261" y="3986623"/>
            <a:ext cx="320040" cy="1315043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4131723">
            <a:off x="6358042" y="3534691"/>
            <a:ext cx="319403" cy="1097923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Program Files (x86)\Microsoft Office\MEDIA\CAGCAT10\j0240719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149" y="2286000"/>
            <a:ext cx="771552" cy="121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Program Files (x86)\Microsoft Office\MEDIA\CAGCAT10\j019975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21" y="3758577"/>
            <a:ext cx="747979" cy="76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50" y="2474489"/>
            <a:ext cx="1083336" cy="107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Program Files (x86)\Microsoft Office\MEDIA\CAGCAT10\j0235319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40" y="672061"/>
            <a:ext cx="959024" cy="97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rot="20533882">
            <a:off x="551618" y="843348"/>
            <a:ext cx="19359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/>
                <a:solidFill>
                  <a:schemeClr val="accent3"/>
                </a:solidFill>
              </a:rPr>
              <a:t>$$$$$</a:t>
            </a:r>
            <a:endParaRPr lang="en-US" sz="4800" b="1" cap="none" spc="0" dirty="0">
              <a:ln/>
              <a:solidFill>
                <a:schemeClr val="accent3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9062371">
            <a:off x="2012753" y="4036118"/>
            <a:ext cx="320040" cy="1315043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4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457200"/>
            <a:ext cx="80554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8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8" y="228600"/>
            <a:ext cx="851176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ombie Pill Mi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7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2000">
              <a:srgbClr val="0000CC">
                <a:lumMod val="100000"/>
                <a:alpha val="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4724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ll MT" panose="02020503060305020303" pitchFamily="18" charset="0"/>
              </a:rPr>
              <a:t>Questions?</a:t>
            </a:r>
          </a:p>
        </p:txBody>
      </p:sp>
      <p:pic>
        <p:nvPicPr>
          <p:cNvPr id="3" name="Picture 2" descr="Final Patch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276600" cy="44196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43000" y="55626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skerville Old Face" panose="02020602080505020303" pitchFamily="18" charset="0"/>
              </a:rPr>
              <a:t>Phil Streicher</a:t>
            </a:r>
          </a:p>
          <a:p>
            <a:pPr algn="ctr"/>
            <a:r>
              <a:rPr lang="en-US" sz="2400" dirty="0" smtClean="0">
                <a:latin typeface="Baskerville Old Face" panose="02020602080505020303" pitchFamily="18" charset="0"/>
              </a:rPr>
              <a:t>Group Supervisor</a:t>
            </a:r>
          </a:p>
          <a:p>
            <a:pPr algn="ctr"/>
            <a:r>
              <a:rPr lang="en-US" sz="2400" dirty="0" smtClean="0">
                <a:latin typeface="Baskerville Old Face" panose="02020602080505020303" pitchFamily="18" charset="0"/>
              </a:rPr>
              <a:t>973-776-1243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Baskerville Old Face" pitchFamily="18" charset="0"/>
              </a:rPr>
              <a:t>Oxycodone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590800"/>
            <a:ext cx="4394200" cy="26670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Are the most commonly diverted pills into the Black Market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Average prescription written is for 120-180 pills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Street Value for 30mg: Ranges from $15-30 per pill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/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90" y="4800600"/>
            <a:ext cx="1905000" cy="1428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3"/>
          <a:stretch>
            <a:fillRect/>
          </a:stretch>
        </p:blipFill>
        <p:spPr bwMode="auto">
          <a:xfrm>
            <a:off x="1633802" y="1458913"/>
            <a:ext cx="1143000" cy="32464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Box 4"/>
          <p:cNvSpPr txBox="1">
            <a:spLocks noChangeArrowheads="1"/>
          </p:cNvSpPr>
          <p:nvPr/>
        </p:nvSpPr>
        <p:spPr bwMode="auto">
          <a:xfrm>
            <a:off x="847671" y="929700"/>
            <a:ext cx="14597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 b="1" dirty="0" err="1" smtClean="0">
                <a:solidFill>
                  <a:schemeClr val="bg1"/>
                </a:solidFill>
              </a:rPr>
              <a:t>OxyContin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©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3005137" y="4305300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Oxycodone</a:t>
            </a:r>
          </a:p>
        </p:txBody>
      </p:sp>
      <p:pic>
        <p:nvPicPr>
          <p:cNvPr id="512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7"/>
          <a:stretch>
            <a:fillRect/>
          </a:stretch>
        </p:blipFill>
        <p:spPr bwMode="auto">
          <a:xfrm>
            <a:off x="381000" y="1844675"/>
            <a:ext cx="1062037" cy="24749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1182955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sz="2000" dirty="0" smtClean="0">
                <a:solidFill>
                  <a:schemeClr val="bg1"/>
                </a:solidFill>
              </a:rPr>
              <a:t>Originally </a:t>
            </a:r>
            <a:r>
              <a:rPr lang="en-US" sz="2000" dirty="0">
                <a:solidFill>
                  <a:schemeClr val="bg1"/>
                </a:solidFill>
              </a:rPr>
              <a:t>developed to treat pain relief for </a:t>
            </a:r>
            <a:r>
              <a:rPr lang="en-US" sz="2000" dirty="0" smtClean="0">
                <a:solidFill>
                  <a:schemeClr val="bg1"/>
                </a:solidFill>
              </a:rPr>
              <a:t>       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cancer </a:t>
            </a:r>
            <a:r>
              <a:rPr lang="en-US" sz="2000" dirty="0">
                <a:solidFill>
                  <a:schemeClr val="bg1"/>
                </a:solidFill>
              </a:rPr>
              <a:t>patients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</a:rPr>
              <a:t>Opiods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are used for immediate pain relief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Baskerville Old Face" pitchFamily="18" charset="0"/>
              </a:rPr>
              <a:t>New Jersey State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3962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Ranks 11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in the U.S. with population of 8.8 million </a:t>
            </a:r>
            <a:r>
              <a:rPr lang="en-US" sz="2400" dirty="0">
                <a:solidFill>
                  <a:schemeClr val="bg1"/>
                </a:solidFill>
              </a:rPr>
              <a:t>documented </a:t>
            </a:r>
            <a:r>
              <a:rPr lang="en-US" sz="2400" dirty="0" smtClean="0">
                <a:solidFill>
                  <a:schemeClr val="bg1"/>
                </a:solidFill>
              </a:rPr>
              <a:t>inhabitants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 21 counties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Total square </a:t>
            </a:r>
            <a:r>
              <a:rPr lang="en-US" sz="2400" dirty="0" smtClean="0">
                <a:solidFill>
                  <a:schemeClr val="bg1"/>
                </a:solidFill>
              </a:rPr>
              <a:t>mileage: 8,722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Ranks #1 by population density with average of 1,205 people per square mile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46,185 DEA Registrants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Physicians, hospitals, pharmacies, narcotic treatment programs, distributors, manufactures, importers, exporters, </a:t>
            </a:r>
            <a:r>
              <a:rPr lang="en-US" sz="1600" dirty="0" err="1" smtClean="0">
                <a:solidFill>
                  <a:schemeClr val="bg1"/>
                </a:solidFill>
              </a:rPr>
              <a:t>etc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190,538 registrants for every New Jersey </a:t>
            </a:r>
            <a:r>
              <a:rPr lang="en-US" sz="1600" smtClean="0">
                <a:solidFill>
                  <a:schemeClr val="bg1"/>
                </a:solidFill>
              </a:rPr>
              <a:t>documented resident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019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1200" dirty="0">
                <a:solidFill>
                  <a:srgbClr val="FF0000"/>
                </a:solidFill>
                <a:latin typeface="Garamond" pitchFamily="18" charset="0"/>
              </a:rPr>
              <a:t>Source:  </a:t>
            </a:r>
            <a:r>
              <a:rPr lang="en-US" sz="1200" dirty="0" smtClean="0">
                <a:solidFill>
                  <a:srgbClr val="FF0000"/>
                </a:solidFill>
                <a:latin typeface="Garamond" pitchFamily="18" charset="0"/>
              </a:rPr>
              <a:t>	2011 United States Census Bureau </a:t>
            </a:r>
          </a:p>
          <a:p>
            <a:pPr marL="457200" indent="-457200"/>
            <a:r>
              <a:rPr lang="en-US" sz="1200" dirty="0" smtClean="0">
                <a:solidFill>
                  <a:srgbClr val="FF0000"/>
                </a:solidFill>
                <a:latin typeface="Garamond" pitchFamily="18" charset="0"/>
              </a:rPr>
              <a:t>		2013 U.S. Census Bureau-Population Division</a:t>
            </a:r>
            <a:endParaRPr lang="en-US" sz="1200" dirty="0">
              <a:solidFill>
                <a:srgbClr val="FF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4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askerville Old Face" pitchFamily="18" charset="0"/>
              </a:rPr>
              <a:t>New Jersey v U.S. Statistics</a:t>
            </a:r>
            <a:endParaRPr lang="en-US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r>
              <a:rPr lang="en-US" sz="1800" dirty="0" smtClean="0">
                <a:solidFill>
                  <a:schemeClr val="bg1"/>
                </a:solidFill>
              </a:rPr>
              <a:t>Since 2007 New Jersey has seen the drug overdose rate increase 71%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75% of this has been caused by pharmaceutical opiate and/or opiate and other drug combinations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Average age group remains in the 18-25 year-old range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Experimentation and addictions are beginning at age 12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New Jersey’s population accounts for 3% of the U.S.’s </a:t>
            </a:r>
            <a:r>
              <a:rPr lang="en-US" sz="1800" dirty="0" smtClean="0">
                <a:solidFill>
                  <a:schemeClr val="bg1"/>
                </a:solidFill>
              </a:rPr>
              <a:t>population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Latest obtainable statistics report during 2010-2011 (combined), rate of non-medical prescription pain relievers and pharm drug abuse among those age 12 and older was 4.6% nationally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Same time frame and age range in New Jersey rated at 4.14%</a:t>
            </a:r>
          </a:p>
        </p:txBody>
      </p:sp>
    </p:spTree>
    <p:extLst>
      <p:ext uri="{BB962C8B-B14F-4D97-AF65-F5344CB8AC3E}">
        <p14:creationId xmlns:p14="http://schemas.microsoft.com/office/powerpoint/2010/main" val="13768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1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CHolske\AppData\Local\Microsoft\Windows\Temporary Internet Files\Content.Outlook\Y45092MK\Lindsay Lo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8566"/>
            <a:ext cx="16212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CHolske\AppData\Local\Microsoft\Windows\Temporary Internet Files\Content.Outlook\Y45092MK\Heather Lockle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7" y="954373"/>
            <a:ext cx="1293704" cy="16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578889" y="4234300"/>
            <a:ext cx="1884362" cy="1828800"/>
            <a:chOff x="583285" y="2360910"/>
            <a:chExt cx="1883664" cy="2074166"/>
          </a:xfrm>
        </p:grpSpPr>
        <p:sp>
          <p:nvSpPr>
            <p:cNvPr id="5" name="Rectangle 4"/>
            <p:cNvSpPr/>
            <p:nvPr/>
          </p:nvSpPr>
          <p:spPr>
            <a:xfrm>
              <a:off x="962556" y="4065312"/>
              <a:ext cx="1082274" cy="3697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Eminem</a:t>
              </a:r>
            </a:p>
          </p:txBody>
        </p:sp>
        <p:pic>
          <p:nvPicPr>
            <p:cNvPr id="6" name="Picture 14" descr="emine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3285" y="2360910"/>
              <a:ext cx="1883664" cy="1619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7" y="3679203"/>
            <a:ext cx="128231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RCHolske\AppData\Local\Microsoft\Windows\Temporary Internet Files\Content.Outlook\Y45092MK\macaulay-culkin_53_1450870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66" y="3966754"/>
            <a:ext cx="12852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6669083" y="2309719"/>
            <a:ext cx="1885950" cy="1828800"/>
            <a:chOff x="3657600" y="3860800"/>
            <a:chExt cx="1885950" cy="2292004"/>
          </a:xfrm>
        </p:grpSpPr>
        <p:pic>
          <p:nvPicPr>
            <p:cNvPr id="10" name="Picture 6" descr="brett_farve.jpg"/>
            <p:cNvPicPr>
              <a:picLocks noChangeAspect="1"/>
            </p:cNvPicPr>
            <p:nvPr/>
          </p:nvPicPr>
          <p:blipFill>
            <a:blip r:embed="rId7" cstate="print"/>
            <a:srcRect b="21587"/>
            <a:stretch>
              <a:fillRect/>
            </a:stretch>
          </p:blipFill>
          <p:spPr bwMode="auto">
            <a:xfrm>
              <a:off x="3657600" y="3860800"/>
              <a:ext cx="1885950" cy="1904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868738" y="5782716"/>
              <a:ext cx="1401762" cy="3700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Brett Farve</a:t>
              </a:r>
            </a:p>
          </p:txBody>
        </p:sp>
      </p:grpSp>
      <p:grpSp>
        <p:nvGrpSpPr>
          <p:cNvPr id="12" name="Group 20"/>
          <p:cNvGrpSpPr/>
          <p:nvPr/>
        </p:nvGrpSpPr>
        <p:grpSpPr>
          <a:xfrm>
            <a:off x="5430949" y="368700"/>
            <a:ext cx="1901952" cy="1834765"/>
            <a:chOff x="4501923" y="441552"/>
            <a:chExt cx="1901952" cy="2271284"/>
          </a:xfrm>
        </p:grpSpPr>
        <p:pic>
          <p:nvPicPr>
            <p:cNvPr id="13" name="Picture 12" descr="steven_tyle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1923" y="441552"/>
              <a:ext cx="1901952" cy="190195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4750187" y="2343504"/>
              <a:ext cx="1539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Steven Tyler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13702" y="2567033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Heather Locklear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99578" y="2203465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Lindsay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Lohan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4646" y="548640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Situation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29200" y="5737078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Macaulay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Culkin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588856">
            <a:off x="2494259" y="2722198"/>
            <a:ext cx="3537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ABUSERS</a:t>
            </a:r>
            <a:endParaRPr lang="en-US" sz="5400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9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79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0488" y="1981200"/>
            <a:ext cx="1543050" cy="2054225"/>
            <a:chOff x="696913" y="2171700"/>
            <a:chExt cx="1543050" cy="2055158"/>
          </a:xfrm>
          <a:noFill/>
        </p:grpSpPr>
        <p:pic>
          <p:nvPicPr>
            <p:cNvPr id="7200" name="Picture 8" descr="marilyn_monro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13"/>
            <a:stretch>
              <a:fillRect/>
            </a:stretch>
          </p:blipFill>
          <p:spPr bwMode="auto">
            <a:xfrm>
              <a:off x="722313" y="2171700"/>
              <a:ext cx="1517650" cy="15271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696913" y="3704334"/>
              <a:ext cx="1535112" cy="52252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Marilyn Monroe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August 5, 1962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825625" y="449263"/>
            <a:ext cx="1547813" cy="2047875"/>
            <a:chOff x="3852863" y="1679575"/>
            <a:chExt cx="1547812" cy="2048808"/>
          </a:xfrm>
        </p:grpSpPr>
        <p:pic>
          <p:nvPicPr>
            <p:cNvPr id="11277" name="Picture 4" descr="elvis_presley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3"/>
            <a:stretch>
              <a:fillRect/>
            </a:stretch>
          </p:blipFill>
          <p:spPr bwMode="auto">
            <a:xfrm>
              <a:off x="3852863" y="1679575"/>
              <a:ext cx="1547812" cy="152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Box 12"/>
            <p:cNvSpPr txBox="1">
              <a:spLocks noChangeArrowheads="1"/>
            </p:cNvSpPr>
            <p:nvPr/>
          </p:nvSpPr>
          <p:spPr bwMode="auto">
            <a:xfrm>
              <a:off x="3856038" y="3205857"/>
              <a:ext cx="1535112" cy="522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Elvis Presley</a:t>
              </a:r>
            </a:p>
            <a:p>
              <a:pPr algn="ctr" eaLnBrk="1" hangingPunct="1"/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August 16, 1977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73438" y="279400"/>
            <a:ext cx="1922462" cy="2052638"/>
            <a:chOff x="6834188" y="2171700"/>
            <a:chExt cx="1922462" cy="2053570"/>
          </a:xfrm>
          <a:noFill/>
        </p:grpSpPr>
        <p:pic>
          <p:nvPicPr>
            <p:cNvPr id="7196" name="Picture 10" descr="gerald_lever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575" y="2171700"/>
              <a:ext cx="1524000" cy="152400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6834188" y="3702745"/>
              <a:ext cx="1922462" cy="522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Gerald Levert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November 10, 2006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356225" y="449264"/>
            <a:ext cx="1677988" cy="2037696"/>
            <a:chOff x="661988" y="4664075"/>
            <a:chExt cx="1677987" cy="2038127"/>
          </a:xfrm>
          <a:noFill/>
        </p:grpSpPr>
        <p:pic>
          <p:nvPicPr>
            <p:cNvPr id="7194" name="Picture 5" descr="anna_nicole_smith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2" r="7211"/>
            <a:stretch>
              <a:fillRect/>
            </a:stretch>
          </p:blipFill>
          <p:spPr bwMode="auto">
            <a:xfrm>
              <a:off x="722313" y="4664075"/>
              <a:ext cx="1539875" cy="15271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14349" name="TextBox 14"/>
            <p:cNvSpPr txBox="1">
              <a:spLocks noChangeArrowheads="1"/>
            </p:cNvSpPr>
            <p:nvPr/>
          </p:nvSpPr>
          <p:spPr bwMode="auto">
            <a:xfrm>
              <a:off x="661988" y="6178871"/>
              <a:ext cx="1677987" cy="523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Anna Nicole Smith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February 8, 2007</a:t>
              </a: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15077" y="4603749"/>
            <a:ext cx="1557371" cy="2015469"/>
            <a:chOff x="3810243" y="4742481"/>
            <a:chExt cx="1556343" cy="2016826"/>
          </a:xfrm>
          <a:noFill/>
        </p:grpSpPr>
        <p:pic>
          <p:nvPicPr>
            <p:cNvPr id="7192" name="Picture 20" descr="michael_jackson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6" b="18648"/>
            <a:stretch>
              <a:fillRect/>
            </a:stretch>
          </p:blipFill>
          <p:spPr bwMode="auto">
            <a:xfrm>
              <a:off x="3810243" y="4742481"/>
              <a:ext cx="1556343" cy="152704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22" name="Rectangle 21"/>
            <p:cNvSpPr/>
            <p:nvPr/>
          </p:nvSpPr>
          <p:spPr>
            <a:xfrm>
              <a:off x="3833747" y="6235735"/>
              <a:ext cx="1507750" cy="52357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Michael Jackson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June 25, 2009</a:t>
              </a: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7162800" y="1625600"/>
            <a:ext cx="1616075" cy="2032000"/>
            <a:chOff x="2818535" y="3487118"/>
            <a:chExt cx="1616148" cy="2031745"/>
          </a:xfrm>
          <a:noFill/>
        </p:grpSpPr>
        <p:pic>
          <p:nvPicPr>
            <p:cNvPr id="7190" name="Picture 24" descr="heath_ledger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47"/>
            <a:stretch>
              <a:fillRect/>
            </a:stretch>
          </p:blipFill>
          <p:spPr bwMode="auto">
            <a:xfrm>
              <a:off x="2858506" y="3487118"/>
              <a:ext cx="1536192" cy="151883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26" name="Rectangle 25"/>
            <p:cNvSpPr/>
            <p:nvPr/>
          </p:nvSpPr>
          <p:spPr>
            <a:xfrm>
              <a:off x="2818535" y="4995054"/>
              <a:ext cx="1616148" cy="523809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Heath Ledger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January 22, 2008</a:t>
              </a: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917700" y="4043363"/>
            <a:ext cx="1546225" cy="2036762"/>
            <a:chOff x="4794682" y="2471710"/>
            <a:chExt cx="1545616" cy="2037180"/>
          </a:xfrm>
          <a:noFill/>
        </p:grpSpPr>
        <p:pic>
          <p:nvPicPr>
            <p:cNvPr id="7188" name="Picture 28" descr="heath_ledger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7" r="6824"/>
            <a:stretch>
              <a:fillRect/>
            </a:stretch>
          </p:blipFill>
          <p:spPr bwMode="auto">
            <a:xfrm>
              <a:off x="4801680" y="2471710"/>
              <a:ext cx="1531620" cy="153619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30" name="Rectangle 29"/>
            <p:cNvSpPr/>
            <p:nvPr/>
          </p:nvSpPr>
          <p:spPr>
            <a:xfrm>
              <a:off x="4794682" y="3984907"/>
              <a:ext cx="1545616" cy="523983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Luna Vachon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August 27, 2010</a:t>
              </a:r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3740150" y="4551363"/>
            <a:ext cx="1536700" cy="2038350"/>
            <a:chOff x="6490469" y="2624110"/>
            <a:chExt cx="1536192" cy="2037180"/>
          </a:xfrm>
          <a:noFill/>
        </p:grpSpPr>
        <p:pic>
          <p:nvPicPr>
            <p:cNvPr id="7186" name="Picture 32" descr="heath_ledger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327"/>
            <a:stretch>
              <a:fillRect/>
            </a:stretch>
          </p:blipFill>
          <p:spPr bwMode="auto">
            <a:xfrm>
              <a:off x="6490469" y="2624110"/>
              <a:ext cx="1536192" cy="152879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34" name="Rectangle 33"/>
            <p:cNvSpPr/>
            <p:nvPr/>
          </p:nvSpPr>
          <p:spPr>
            <a:xfrm>
              <a:off x="6604731" y="4137716"/>
              <a:ext cx="1307668" cy="523574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Michael Baze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May 10, 2011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5373688" y="4043363"/>
            <a:ext cx="1685925" cy="2195512"/>
            <a:chOff x="5373439" y="4043524"/>
            <a:chExt cx="1686424" cy="2194696"/>
          </a:xfrm>
          <a:noFill/>
        </p:grpSpPr>
        <p:sp>
          <p:nvSpPr>
            <p:cNvPr id="29" name="Rectangle 28"/>
            <p:cNvSpPr/>
            <p:nvPr/>
          </p:nvSpPr>
          <p:spPr bwMode="auto">
            <a:xfrm>
              <a:off x="5373439" y="5714540"/>
              <a:ext cx="1686424" cy="523680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Whitney Houston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February 11, 2012</a:t>
              </a:r>
            </a:p>
          </p:txBody>
        </p:sp>
        <p:pic>
          <p:nvPicPr>
            <p:cNvPr id="7185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286" y="4043524"/>
              <a:ext cx="1419680" cy="1660907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7242651" y="3876677"/>
            <a:ext cx="1536225" cy="1985601"/>
            <a:chOff x="7242752" y="3877413"/>
            <a:chExt cx="1536597" cy="1984204"/>
          </a:xfrm>
          <a:noFill/>
        </p:grpSpPr>
        <p:sp>
          <p:nvSpPr>
            <p:cNvPr id="31" name="Rectangle 30"/>
            <p:cNvSpPr/>
            <p:nvPr/>
          </p:nvSpPr>
          <p:spPr bwMode="auto">
            <a:xfrm>
              <a:off x="7250997" y="5338765"/>
              <a:ext cx="1528352" cy="52285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Thomas Kinkade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</a:rPr>
                <a:t>April 6, 2012</a:t>
              </a:r>
            </a:p>
          </p:txBody>
        </p:sp>
        <p:pic>
          <p:nvPicPr>
            <p:cNvPr id="7183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" r="25510" b="-56"/>
            <a:stretch>
              <a:fillRect/>
            </a:stretch>
          </p:blipFill>
          <p:spPr bwMode="auto">
            <a:xfrm>
              <a:off x="7242752" y="3877413"/>
              <a:ext cx="1536123" cy="1453389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</p:grpSp>
      <p:sp>
        <p:nvSpPr>
          <p:cNvPr id="11276" name="Title 1"/>
          <p:cNvSpPr>
            <a:spLocks noGrp="1"/>
          </p:cNvSpPr>
          <p:nvPr>
            <p:ph type="title"/>
          </p:nvPr>
        </p:nvSpPr>
        <p:spPr>
          <a:xfrm rot="20923945">
            <a:off x="2599531" y="2497138"/>
            <a:ext cx="3725068" cy="15414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  <a:latin typeface="Baskerville Old Face" pitchFamily="18" charset="0"/>
              </a:rPr>
              <a:t>Overdose </a:t>
            </a:r>
            <a:br>
              <a:rPr lang="en-US" sz="5400" dirty="0" smtClean="0">
                <a:solidFill>
                  <a:srgbClr val="FFFF00"/>
                </a:solidFill>
                <a:latin typeface="Baskerville Old Face" pitchFamily="18" charset="0"/>
              </a:rPr>
            </a:br>
            <a:r>
              <a:rPr lang="en-US" sz="5400" dirty="0" smtClean="0">
                <a:solidFill>
                  <a:srgbClr val="FFFF00"/>
                </a:solidFill>
                <a:latin typeface="Baskerville Old Face" pitchFamily="18" charset="0"/>
              </a:rPr>
              <a:t>Deaths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5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86690"/>
            <a:ext cx="4450080" cy="3337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14700"/>
            <a:ext cx="4495800" cy="3371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6690"/>
            <a:ext cx="3815080" cy="2861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371475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94000">
              <a:srgbClr val="0000CC">
                <a:lumMod val="100000"/>
              </a:srgbClr>
            </a:gs>
            <a:gs pos="100000">
              <a:schemeClr val="accent1">
                <a:tint val="44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20" y="895350"/>
            <a:ext cx="178816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438150"/>
            <a:ext cx="2186940" cy="1640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60" y="2590800"/>
            <a:ext cx="1635760" cy="1226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419600"/>
            <a:ext cx="2667000" cy="2000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0" y="3604260"/>
            <a:ext cx="3810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274320"/>
            <a:ext cx="406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12670"/>
            <a:ext cx="1508242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6521</TotalTime>
  <Words>676</Words>
  <Application>Microsoft Office PowerPoint</Application>
  <PresentationFormat>On-screen Show (4:3)</PresentationFormat>
  <Paragraphs>188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Times New Roman</vt:lpstr>
      <vt:lpstr>Garamond</vt:lpstr>
      <vt:lpstr>Baskerville Old Face</vt:lpstr>
      <vt:lpstr>Bell MT</vt:lpstr>
      <vt:lpstr>Wingdings</vt:lpstr>
      <vt:lpstr>Calibri</vt:lpstr>
      <vt:lpstr>Office Theme</vt:lpstr>
      <vt:lpstr>Photo Editor Photo</vt:lpstr>
      <vt:lpstr>U.S. Drug Enforcement Administration Tactical Diversion Squad  New Jersey Division</vt:lpstr>
      <vt:lpstr>PowerPoint Presentation</vt:lpstr>
      <vt:lpstr>Oxycodone</vt:lpstr>
      <vt:lpstr>New Jersey State Overview</vt:lpstr>
      <vt:lpstr>New Jersey v U.S. Statistics</vt:lpstr>
      <vt:lpstr>PowerPoint Presentation</vt:lpstr>
      <vt:lpstr>Overdose  Deaths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 ENFORCEMENT ADMINISTRATION</dc:title>
  <dc:creator>extriana</dc:creator>
  <cp:lastModifiedBy>Angela</cp:lastModifiedBy>
  <cp:revision>292</cp:revision>
  <cp:lastPrinted>2012-05-25T14:53:51Z</cp:lastPrinted>
  <dcterms:created xsi:type="dcterms:W3CDTF">2012-04-19T18:32:52Z</dcterms:created>
  <dcterms:modified xsi:type="dcterms:W3CDTF">2016-11-14T19:54:16Z</dcterms:modified>
</cp:coreProperties>
</file>