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71" r:id="rId3"/>
    <p:sldId id="272" r:id="rId4"/>
    <p:sldId id="303" r:id="rId5"/>
    <p:sldId id="299" r:id="rId6"/>
    <p:sldId id="300" r:id="rId7"/>
    <p:sldId id="301" r:id="rId8"/>
    <p:sldId id="302" r:id="rId9"/>
    <p:sldId id="283" r:id="rId10"/>
    <p:sldId id="278" r:id="rId11"/>
    <p:sldId id="304" r:id="rId12"/>
    <p:sldId id="286" r:id="rId13"/>
    <p:sldId id="287" r:id="rId14"/>
    <p:sldId id="288" r:id="rId15"/>
    <p:sldId id="289" r:id="rId16"/>
    <p:sldId id="290" r:id="rId17"/>
    <p:sldId id="291" r:id="rId18"/>
    <p:sldId id="292" r:id="rId19"/>
    <p:sldId id="293" r:id="rId20"/>
    <p:sldId id="294" r:id="rId21"/>
    <p:sldId id="306" r:id="rId22"/>
    <p:sldId id="261" r:id="rId23"/>
    <p:sldId id="262" r:id="rId24"/>
    <p:sldId id="305" r:id="rId25"/>
    <p:sldId id="308" r:id="rId26"/>
    <p:sldId id="274" r:id="rId27"/>
    <p:sldId id="311" r:id="rId28"/>
    <p:sldId id="281" r:id="rId29"/>
    <p:sldId id="312" r:id="rId30"/>
    <p:sldId id="313" r:id="rId31"/>
    <p:sldId id="284" r:id="rId32"/>
    <p:sldId id="282" r:id="rId33"/>
    <p:sldId id="307" r:id="rId34"/>
  </p:sldIdLst>
  <p:sldSz cx="9144000" cy="6858000" type="screen4x3"/>
  <p:notesSz cx="6934200" cy="9220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a:srgbClr val="66FF33"/>
    <a:srgbClr val="0033CC"/>
    <a:srgbClr val="FF00FF"/>
    <a:srgbClr val="FF9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p:restoredTop sz="86410" autoAdjust="0"/>
  </p:normalViewPr>
  <p:slideViewPr>
    <p:cSldViewPr>
      <p:cViewPr varScale="1">
        <p:scale>
          <a:sx n="99" d="100"/>
          <a:sy n="99" d="100"/>
        </p:scale>
        <p:origin x="714" y="108"/>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3120"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9EB48853-6D50-4654-9433-4F64292CB628}" type="datetime1">
              <a:rPr lang="en-US" smtClean="0"/>
              <a:t>8/16/2018</a:t>
            </a:fld>
            <a:endParaRPr lang="en-US"/>
          </a:p>
        </p:txBody>
      </p:sp>
      <p:sp>
        <p:nvSpPr>
          <p:cNvPr id="4" name="Footer Placeholder 3"/>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9E030D97-5AAC-4E92-A6A0-1BE324DAFE45}" type="slidenum">
              <a:rPr lang="en-US" smtClean="0"/>
              <a:t>‹#›</a:t>
            </a:fld>
            <a:endParaRPr lang="en-US"/>
          </a:p>
        </p:txBody>
      </p:sp>
    </p:spTree>
    <p:extLst>
      <p:ext uri="{BB962C8B-B14F-4D97-AF65-F5344CB8AC3E}">
        <p14:creationId xmlns:p14="http://schemas.microsoft.com/office/powerpoint/2010/main" val="194260251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D91C1F6B-08D6-415E-990F-03BF5A2DB85F}" type="datetime1">
              <a:rPr lang="en-US" smtClean="0"/>
              <a:t>8/16/2018</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1A5920DB-444D-4CA2-B9ED-CC0B36A24ADB}" type="slidenum">
              <a:rPr lang="en-US" smtClean="0"/>
              <a:t>‹#›</a:t>
            </a:fld>
            <a:endParaRPr lang="en-US"/>
          </a:p>
        </p:txBody>
      </p:sp>
    </p:spTree>
    <p:extLst>
      <p:ext uri="{BB962C8B-B14F-4D97-AF65-F5344CB8AC3E}">
        <p14:creationId xmlns:p14="http://schemas.microsoft.com/office/powerpoint/2010/main" val="21361365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housekeeping info from Greg S. </a:t>
            </a:r>
          </a:p>
        </p:txBody>
      </p:sp>
      <p:sp>
        <p:nvSpPr>
          <p:cNvPr id="4" name="Date Placeholder 3"/>
          <p:cNvSpPr>
            <a:spLocks noGrp="1"/>
          </p:cNvSpPr>
          <p:nvPr>
            <p:ph type="dt" idx="10"/>
          </p:nvPr>
        </p:nvSpPr>
        <p:spPr/>
        <p:txBody>
          <a:bodyPr/>
          <a:lstStyle/>
          <a:p>
            <a:fld id="{D91C1F6B-08D6-415E-990F-03BF5A2DB85F}" type="datetime1">
              <a:rPr lang="en-US" smtClean="0"/>
              <a:t>8/16/2018</a:t>
            </a:fld>
            <a:endParaRPr lang="en-US"/>
          </a:p>
        </p:txBody>
      </p:sp>
      <p:sp>
        <p:nvSpPr>
          <p:cNvPr id="5" name="Slide Number Placeholder 4"/>
          <p:cNvSpPr>
            <a:spLocks noGrp="1"/>
          </p:cNvSpPr>
          <p:nvPr>
            <p:ph type="sldNum" sz="quarter" idx="11"/>
          </p:nvPr>
        </p:nvSpPr>
        <p:spPr/>
        <p:txBody>
          <a:bodyPr/>
          <a:lstStyle/>
          <a:p>
            <a:fld id="{1A5920DB-444D-4CA2-B9ED-CC0B36A24ADB}" type="slidenum">
              <a:rPr lang="en-US" smtClean="0"/>
              <a:t>1</a:t>
            </a:fld>
            <a:endParaRPr lang="en-US"/>
          </a:p>
        </p:txBody>
      </p:sp>
    </p:spTree>
    <p:extLst>
      <p:ext uri="{BB962C8B-B14F-4D97-AF65-F5344CB8AC3E}">
        <p14:creationId xmlns:p14="http://schemas.microsoft.com/office/powerpoint/2010/main" val="18008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Angelo will provide and overview of the day, introduce the</a:t>
            </a:r>
            <a:r>
              <a:rPr lang="en-US" baseline="0" dirty="0"/>
              <a:t> partners on this project and invite each to introduce themselves. Angelo will then discuss the origins of the idea for this project and as Barbara to speak a little bit about the origins of the day. He will then speak about the outreach and commitment of both DHMAS and GCADA in supporting this outreach.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2</a:t>
            </a:fld>
            <a:endParaRPr lang="en-US"/>
          </a:p>
        </p:txBody>
      </p:sp>
      <p:sp>
        <p:nvSpPr>
          <p:cNvPr id="5" name="Date Placeholder 4"/>
          <p:cNvSpPr>
            <a:spLocks noGrp="1"/>
          </p:cNvSpPr>
          <p:nvPr>
            <p:ph type="dt" idx="11"/>
          </p:nvPr>
        </p:nvSpPr>
        <p:spPr/>
        <p:txBody>
          <a:bodyPr/>
          <a:lstStyle/>
          <a:p>
            <a:fld id="{12CEBEE0-969F-43FC-81BB-19B9645DEE6A}" type="datetime1">
              <a:rPr lang="en-US" smtClean="0"/>
              <a:t>8/16/2018</a:t>
            </a:fld>
            <a:endParaRPr lang="en-US"/>
          </a:p>
        </p:txBody>
      </p:sp>
    </p:spTree>
    <p:extLst>
      <p:ext uri="{BB962C8B-B14F-4D97-AF65-F5344CB8AC3E}">
        <p14:creationId xmlns:p14="http://schemas.microsoft.com/office/powerpoint/2010/main" val="61076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Angelo will outline</a:t>
            </a:r>
            <a:r>
              <a:rPr lang="en-US" sz="1200" kern="1200" baseline="0" dirty="0">
                <a:solidFill>
                  <a:schemeClr val="tx1"/>
                </a:solidFill>
                <a:effectLst/>
                <a:latin typeface="+mn-lt"/>
                <a:ea typeface="+mn-ea"/>
                <a:cs typeface="+mn-cs"/>
              </a:rPr>
              <a:t> the specifics of the day, and the stats behind getting the information out statewide </a:t>
            </a:r>
          </a:p>
          <a:p>
            <a:r>
              <a:rPr lang="en-US" sz="1200" kern="1200" dirty="0">
                <a:solidFill>
                  <a:schemeClr val="tx1"/>
                </a:solidFill>
                <a:effectLst/>
                <a:latin typeface="+mn-lt"/>
                <a:ea typeface="+mn-ea"/>
                <a:cs typeface="+mn-cs"/>
              </a:rPr>
              <a:t>According to the CDC, opioid pain relievers that are abused were most often obtained via prescription from physicians. early one in three parents of New Jersey middle school students do not believe there is a link between pain killers prescribed for things like sports injuries and wisdom tooth removal and the rising use of heroin in New Jersey.</a:t>
            </a:r>
          </a:p>
          <a:p>
            <a:r>
              <a:rPr lang="en-US" sz="1200" kern="1200" dirty="0">
                <a:solidFill>
                  <a:schemeClr val="tx1"/>
                </a:solidFill>
                <a:effectLst/>
                <a:latin typeface="+mn-lt"/>
                <a:ea typeface="+mn-ea"/>
                <a:cs typeface="+mn-cs"/>
              </a:rPr>
              <a:t>The study also found that less than 50 percent of parents feel they are knowledgeable about heroin.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3</a:t>
            </a:fld>
            <a:endParaRPr lang="en-US"/>
          </a:p>
        </p:txBody>
      </p:sp>
      <p:sp>
        <p:nvSpPr>
          <p:cNvPr id="5" name="Date Placeholder 4"/>
          <p:cNvSpPr>
            <a:spLocks noGrp="1"/>
          </p:cNvSpPr>
          <p:nvPr>
            <p:ph type="dt" idx="11"/>
          </p:nvPr>
        </p:nvSpPr>
        <p:spPr/>
        <p:txBody>
          <a:bodyPr/>
          <a:lstStyle/>
          <a:p>
            <a:fld id="{5079F61D-E750-460A-A49D-1EEF3916A7E0}" type="datetime1">
              <a:rPr lang="en-US" smtClean="0"/>
              <a:t>8/16/2018</a:t>
            </a:fld>
            <a:endParaRPr lang="en-US"/>
          </a:p>
        </p:txBody>
      </p:sp>
    </p:spTree>
    <p:extLst>
      <p:ext uri="{BB962C8B-B14F-4D97-AF65-F5344CB8AC3E}">
        <p14:creationId xmlns:p14="http://schemas.microsoft.com/office/powerpoint/2010/main" val="377366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 and Don</a:t>
            </a:r>
            <a:r>
              <a:rPr lang="en-US" baseline="0" dirty="0"/>
              <a:t> will discuss the role their stakeholders/grant recipients can have in this outreach.</a:t>
            </a:r>
          </a:p>
          <a:p>
            <a:endParaRPr lang="en-US" baseline="0" dirty="0"/>
          </a:p>
          <a:p>
            <a:r>
              <a:rPr lang="en-US" baseline="0" dirty="0"/>
              <a:t>Don will address the shared opportunity for all to participate at the state and county level, as well as any other information he wishes. </a:t>
            </a:r>
          </a:p>
          <a:p>
            <a:r>
              <a:rPr lang="en-US" baseline="0" dirty="0"/>
              <a:t>Rebecca will talk about the success of this type of outreach, as well as the adherence to municipal alliance plans, and any other information she wishes.</a:t>
            </a:r>
          </a:p>
          <a:p>
            <a:endParaRPr lang="en-US" baseline="0" dirty="0"/>
          </a:p>
          <a:p>
            <a:r>
              <a:rPr lang="en-US" baseline="0" dirty="0"/>
              <a:t>Coalitions</a:t>
            </a:r>
          </a:p>
          <a:p>
            <a:r>
              <a:rPr lang="en-US" baseline="0" dirty="0"/>
              <a:t>Alliances</a:t>
            </a:r>
          </a:p>
          <a:p>
            <a:r>
              <a:rPr lang="en-US" baseline="0" dirty="0"/>
              <a:t>Interested volunteers or family members </a:t>
            </a:r>
          </a:p>
          <a:p>
            <a:r>
              <a:rPr lang="en-US" baseline="0" dirty="0"/>
              <a:t>Recovery Advocates</a:t>
            </a:r>
          </a:p>
          <a:p>
            <a:r>
              <a:rPr lang="en-US" baseline="0" dirty="0"/>
              <a:t>College Students</a:t>
            </a:r>
          </a:p>
          <a:p>
            <a:r>
              <a:rPr lang="en-US" baseline="0" dirty="0"/>
              <a:t>High School SADD type groups (for family outreach)</a:t>
            </a:r>
          </a:p>
          <a:p>
            <a:r>
              <a:rPr lang="en-US" baseline="0" dirty="0"/>
              <a:t>Local politicians</a:t>
            </a:r>
          </a:p>
          <a:p>
            <a:r>
              <a:rPr lang="en-US" baseline="0" dirty="0"/>
              <a:t>Scouts (for family outreach)</a:t>
            </a:r>
          </a:p>
          <a:p>
            <a:endParaRPr lang="en-US" baseline="0" dirty="0"/>
          </a:p>
          <a:p>
            <a:endParaRPr lang="en-US" baseline="0" dirty="0"/>
          </a:p>
          <a:p>
            <a:r>
              <a:rPr lang="en-US" baseline="0" dirty="0"/>
              <a:t>A list of the # of volunteers from each county will be tabulated to inform the press. The goal is  a minimum of 100 volunteers per county. </a:t>
            </a:r>
          </a:p>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10</a:t>
            </a:fld>
            <a:endParaRPr lang="en-US"/>
          </a:p>
        </p:txBody>
      </p:sp>
      <p:sp>
        <p:nvSpPr>
          <p:cNvPr id="5" name="Date Placeholder 4"/>
          <p:cNvSpPr>
            <a:spLocks noGrp="1"/>
          </p:cNvSpPr>
          <p:nvPr>
            <p:ph type="dt" idx="11"/>
          </p:nvPr>
        </p:nvSpPr>
        <p:spPr/>
        <p:txBody>
          <a:bodyPr/>
          <a:lstStyle/>
          <a:p>
            <a:fld id="{0FE53638-F05C-4E05-B55A-EF36BC4C7941}" type="datetime1">
              <a:rPr lang="en-US" smtClean="0"/>
              <a:t>8/16/2018</a:t>
            </a:fld>
            <a:endParaRPr lang="en-US"/>
          </a:p>
        </p:txBody>
      </p:sp>
    </p:spTree>
    <p:extLst>
      <p:ext uri="{BB962C8B-B14F-4D97-AF65-F5344CB8AC3E}">
        <p14:creationId xmlns:p14="http://schemas.microsoft.com/office/powerpoint/2010/main" val="355894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Angelo will transition</a:t>
            </a:r>
            <a:r>
              <a:rPr lang="en-US" baseline="0" dirty="0"/>
              <a:t> the conversation to the importance of share the same messages statewide and every single role is important. He will discuss the comparison to pharm salespeople who knock on doors each day to get their message out to physicians and on October 6</a:t>
            </a:r>
            <a:r>
              <a:rPr lang="en-US" baseline="30000" dirty="0"/>
              <a:t>th</a:t>
            </a:r>
            <a:r>
              <a:rPr lang="en-US" baseline="0" dirty="0"/>
              <a:t> the prevention, treatment, recovery communities, as well as many volunteers personally touched by opiate abuse  and introduce the message that the volunteers on Knock Out Opiate Abuse day will share.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11</a:t>
            </a:fld>
            <a:endParaRPr lang="en-US"/>
          </a:p>
        </p:txBody>
      </p:sp>
      <p:sp>
        <p:nvSpPr>
          <p:cNvPr id="5" name="Date Placeholder 4"/>
          <p:cNvSpPr>
            <a:spLocks noGrp="1"/>
          </p:cNvSpPr>
          <p:nvPr>
            <p:ph type="dt" idx="11"/>
          </p:nvPr>
        </p:nvSpPr>
        <p:spPr/>
        <p:txBody>
          <a:bodyPr/>
          <a:lstStyle/>
          <a:p>
            <a:fld id="{102A22DC-627F-4714-8F5D-C4AB0C9D47DA}" type="datetime1">
              <a:rPr lang="en-US" smtClean="0"/>
              <a:t>8/16/2018</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Angelo will describe</a:t>
            </a:r>
            <a:r>
              <a:rPr lang="en-US" baseline="0" dirty="0"/>
              <a:t> the outreach to families, noting that at the trainings to be held in September, each volunteer coordinator will be provided with door knockers for each of the volunteers in an area to use in their neighborhood/community. Outreach to homes/families can occur any time appropriate for the community on October 6, 2017. </a:t>
            </a:r>
          </a:p>
          <a:p>
            <a:endParaRPr lang="en-US" baseline="0" dirty="0"/>
          </a:p>
          <a:p>
            <a:r>
              <a:rPr lang="en-US" baseline="0" dirty="0"/>
              <a:t>Postcards will be an additional resource for neighborhoods </a:t>
            </a:r>
            <a:r>
              <a:rPr lang="en-US" baseline="0"/>
              <a:t>with solicitation/no-knock </a:t>
            </a:r>
            <a:r>
              <a:rPr lang="en-US" baseline="0" dirty="0"/>
              <a:t>laws.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22</a:t>
            </a:fld>
            <a:endParaRPr lang="en-US"/>
          </a:p>
        </p:txBody>
      </p:sp>
      <p:sp>
        <p:nvSpPr>
          <p:cNvPr id="5" name="Date Placeholder 4"/>
          <p:cNvSpPr>
            <a:spLocks noGrp="1"/>
          </p:cNvSpPr>
          <p:nvPr>
            <p:ph type="dt" idx="11"/>
          </p:nvPr>
        </p:nvSpPr>
        <p:spPr/>
        <p:txBody>
          <a:bodyPr/>
          <a:lstStyle/>
          <a:p>
            <a:fld id="{7FDD153D-B5AF-4C15-AC16-FC29093B1910}" type="datetime1">
              <a:rPr lang="en-US" smtClean="0"/>
              <a:t>8/16/2018</a:t>
            </a:fld>
            <a:endParaRPr lang="en-US"/>
          </a:p>
        </p:txBody>
      </p:sp>
    </p:spTree>
    <p:extLst>
      <p:ext uri="{BB962C8B-B14F-4D97-AF65-F5344CB8AC3E}">
        <p14:creationId xmlns:p14="http://schemas.microsoft.com/office/powerpoint/2010/main" val="95449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Angelo will discuss</a:t>
            </a:r>
            <a:r>
              <a:rPr lang="en-US" baseline="0" dirty="0"/>
              <a:t> the outreach to physicians. Noting that each county leader will receive a list of prescribers – physicians and dentists. Outreach will take place from 10 am to 12 pm and from 2 pm to 4 pm. Volunteers will be provided with a resource guide to leave each prescriber they visit which will include the CDC guidelines, information about sigma reduction, and a sign to display in their location.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23</a:t>
            </a:fld>
            <a:endParaRPr lang="en-US"/>
          </a:p>
        </p:txBody>
      </p:sp>
      <p:sp>
        <p:nvSpPr>
          <p:cNvPr id="5" name="Date Placeholder 4"/>
          <p:cNvSpPr>
            <a:spLocks noGrp="1"/>
          </p:cNvSpPr>
          <p:nvPr>
            <p:ph type="dt" idx="11"/>
          </p:nvPr>
        </p:nvSpPr>
        <p:spPr/>
        <p:txBody>
          <a:bodyPr/>
          <a:lstStyle/>
          <a:p>
            <a:fld id="{512F996F-A64A-44BE-8766-C78B3C9773C1}" type="datetime1">
              <a:rPr lang="en-US" smtClean="0"/>
              <a:t>8/16/2018</a:t>
            </a:fld>
            <a:endParaRPr lang="en-US"/>
          </a:p>
        </p:txBody>
      </p:sp>
    </p:spTree>
    <p:extLst>
      <p:ext uri="{BB962C8B-B14F-4D97-AF65-F5344CB8AC3E}">
        <p14:creationId xmlns:p14="http://schemas.microsoft.com/office/powerpoint/2010/main" val="322881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a:t>
            </a:r>
            <a:r>
              <a:rPr lang="en-US" baseline="0" dirty="0"/>
              <a:t> interested in being a team leader in their County should follow the instructions they will receive in the post Webinar email. </a:t>
            </a:r>
          </a:p>
          <a:p>
            <a:endParaRPr lang="en-US" baseline="0" dirty="0"/>
          </a:p>
          <a:p>
            <a:r>
              <a:rPr lang="en-US" baseline="0" dirty="0"/>
              <a:t>PDFNJ will coordinate the outreach on the day of the event to the media and will provide the prescriber list to each team leader</a:t>
            </a:r>
          </a:p>
          <a:p>
            <a:endParaRPr lang="en-US" baseline="0" dirty="0"/>
          </a:p>
          <a:p>
            <a:r>
              <a:rPr lang="en-US" baseline="0" dirty="0"/>
              <a:t>Trainings outlining these details will be open to all volunteers on August 15</a:t>
            </a:r>
            <a:r>
              <a:rPr lang="en-US" baseline="30000" dirty="0"/>
              <a:t>th</a:t>
            </a:r>
            <a:r>
              <a:rPr lang="en-US" baseline="0" dirty="0"/>
              <a:t> and 30</a:t>
            </a:r>
            <a:r>
              <a:rPr lang="en-US" baseline="30000" dirty="0"/>
              <a:t>th</a:t>
            </a:r>
            <a:r>
              <a:rPr lang="en-US" baseline="0" dirty="0"/>
              <a:t> from 7 pm to 9 pm. They will include an overview of the epidemic and outreach initiative, and material distribution.</a:t>
            </a:r>
          </a:p>
          <a:p>
            <a:endParaRPr lang="en-US" baseline="0" dirty="0"/>
          </a:p>
          <a:p>
            <a:r>
              <a:rPr lang="en-US" baseline="0" dirty="0"/>
              <a:t>Barbara will discuss the Focus on celebrity door knockers which will generate interest and publicity. Information on how to suggest a local celebrity will be included in the post webinar email. </a:t>
            </a:r>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26</a:t>
            </a:fld>
            <a:endParaRPr lang="en-US"/>
          </a:p>
        </p:txBody>
      </p:sp>
      <p:sp>
        <p:nvSpPr>
          <p:cNvPr id="5" name="Date Placeholder 4"/>
          <p:cNvSpPr>
            <a:spLocks noGrp="1"/>
          </p:cNvSpPr>
          <p:nvPr>
            <p:ph type="dt" idx="11"/>
          </p:nvPr>
        </p:nvSpPr>
        <p:spPr/>
        <p:txBody>
          <a:bodyPr/>
          <a:lstStyle/>
          <a:p>
            <a:fld id="{EACDC867-CF43-4E1A-BA70-385BD25E5EB2}" type="datetime1">
              <a:rPr lang="en-US" smtClean="0"/>
              <a:t>8/16/2018</a:t>
            </a:fld>
            <a:endParaRPr lang="en-US"/>
          </a:p>
        </p:txBody>
      </p:sp>
    </p:spTree>
    <p:extLst>
      <p:ext uri="{BB962C8B-B14F-4D97-AF65-F5344CB8AC3E}">
        <p14:creationId xmlns:p14="http://schemas.microsoft.com/office/powerpoint/2010/main" val="4195502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152400"/>
            <a:ext cx="7010400" cy="917575"/>
          </a:xfrm>
        </p:spPr>
        <p:txBody>
          <a:bodyPr/>
          <a:lstStyle>
            <a:lvl1pPr algn="ctr">
              <a:defRPr>
                <a:solidFill>
                  <a:schemeClr val="tx2"/>
                </a:solidFill>
                <a:effectLst>
                  <a:outerShdw blurRad="38100" dist="38100" dir="2700000" algn="tl">
                    <a:srgbClr val="000000"/>
                  </a:outerShdw>
                </a:effectLst>
              </a:defRPr>
            </a:lvl1pPr>
          </a:lstStyle>
          <a:p>
            <a:pPr lvl="0"/>
            <a:r>
              <a:rPr lang="en-US" noProof="0"/>
              <a:t>Click to edit Master title style</a:t>
            </a:r>
          </a:p>
        </p:txBody>
      </p:sp>
      <p:sp>
        <p:nvSpPr>
          <p:cNvPr id="3075" name="Rectangle 3"/>
          <p:cNvSpPr>
            <a:spLocks noGrp="1" noChangeArrowheads="1"/>
          </p:cNvSpPr>
          <p:nvPr>
            <p:ph type="subTitle" idx="1"/>
          </p:nvPr>
        </p:nvSpPr>
        <p:spPr>
          <a:xfrm>
            <a:off x="1371600" y="990600"/>
            <a:ext cx="6400800" cy="533400"/>
          </a:xfrm>
        </p:spPr>
        <p:txBody>
          <a:bodyPr/>
          <a:lstStyle>
            <a:lvl1pPr marL="0" indent="0" algn="ctr">
              <a:buFontTx/>
              <a:buNone/>
              <a:defRPr sz="2800">
                <a:solidFill>
                  <a:schemeClr val="tx1"/>
                </a:solidFill>
                <a:effectLst>
                  <a:outerShdw blurRad="38100" dist="38100" dir="2700000" algn="tl">
                    <a:srgbClr val="000000"/>
                  </a:outerShdw>
                </a:effectLst>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457200" y="6324600"/>
            <a:ext cx="2133600" cy="457200"/>
          </a:xfrm>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a:xfrm>
            <a:off x="3505200" y="6324600"/>
            <a:ext cx="2667000" cy="457200"/>
          </a:xfrm>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a:xfrm>
            <a:off x="6934200" y="6324600"/>
            <a:ext cx="1828800" cy="457200"/>
          </a:xfrm>
        </p:spPr>
        <p:txBody>
          <a:bodyPr/>
          <a:lstStyle>
            <a:lvl1pPr>
              <a:defRPr smtClean="0">
                <a:solidFill>
                  <a:schemeClr val="tx1"/>
                </a:solidFill>
              </a:defRPr>
            </a:lvl1pPr>
          </a:lstStyle>
          <a:p>
            <a:pPr>
              <a:defRPr/>
            </a:pPr>
            <a:fld id="{F65CF7B7-43FF-49F6-980C-8370691A90B5}" type="slidenum">
              <a:rPr lang="en-US" altLang="en-US"/>
              <a:pPr>
                <a:defRPr/>
              </a:pPr>
              <a:t>‹#›</a:t>
            </a:fld>
            <a:endParaRPr lang="en-US" altLang="en-US"/>
          </a:p>
        </p:txBody>
      </p:sp>
    </p:spTree>
    <p:extLst>
      <p:ext uri="{BB962C8B-B14F-4D97-AF65-F5344CB8AC3E}">
        <p14:creationId xmlns:p14="http://schemas.microsoft.com/office/powerpoint/2010/main" val="347031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8393C-8365-4D47-A8C1-8A5BECC5F508}" type="slidenum">
              <a:rPr lang="en-US" altLang="en-US"/>
              <a:pPr>
                <a:defRPr/>
              </a:pPr>
              <a:t>‹#›</a:t>
            </a:fld>
            <a:endParaRPr lang="en-US" altLang="en-US"/>
          </a:p>
        </p:txBody>
      </p:sp>
    </p:spTree>
    <p:extLst>
      <p:ext uri="{BB962C8B-B14F-4D97-AF65-F5344CB8AC3E}">
        <p14:creationId xmlns:p14="http://schemas.microsoft.com/office/powerpoint/2010/main" val="383896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152400"/>
            <a:ext cx="17716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52400"/>
            <a:ext cx="5162550" cy="5943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F87650-3532-4EC6-BE76-4122766786D6}" type="slidenum">
              <a:rPr lang="en-US" altLang="en-US"/>
              <a:pPr>
                <a:defRPr/>
              </a:pPr>
              <a:t>‹#›</a:t>
            </a:fld>
            <a:endParaRPr lang="en-US" altLang="en-US"/>
          </a:p>
        </p:txBody>
      </p:sp>
    </p:spTree>
    <p:extLst>
      <p:ext uri="{BB962C8B-B14F-4D97-AF65-F5344CB8AC3E}">
        <p14:creationId xmlns:p14="http://schemas.microsoft.com/office/powerpoint/2010/main" val="21279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C4A73A-B70A-4A66-9490-EB9A0B2999CA}" type="slidenum">
              <a:rPr lang="en-US" altLang="en-US"/>
              <a:pPr>
                <a:defRPr/>
              </a:pPr>
              <a:t>‹#›</a:t>
            </a:fld>
            <a:endParaRPr lang="en-US" altLang="en-US"/>
          </a:p>
        </p:txBody>
      </p:sp>
    </p:spTree>
    <p:extLst>
      <p:ext uri="{BB962C8B-B14F-4D97-AF65-F5344CB8AC3E}">
        <p14:creationId xmlns:p14="http://schemas.microsoft.com/office/powerpoint/2010/main" val="192751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BBA52-9AB5-43C5-8C6A-43250481FD13}" type="slidenum">
              <a:rPr lang="en-US" altLang="en-US"/>
              <a:pPr>
                <a:defRPr/>
              </a:pPr>
              <a:t>‹#›</a:t>
            </a:fld>
            <a:endParaRPr lang="en-US" altLang="en-US"/>
          </a:p>
        </p:txBody>
      </p:sp>
    </p:spTree>
    <p:extLst>
      <p:ext uri="{BB962C8B-B14F-4D97-AF65-F5344CB8AC3E}">
        <p14:creationId xmlns:p14="http://schemas.microsoft.com/office/powerpoint/2010/main" val="69689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1600200"/>
            <a:ext cx="3467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3467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2F6052-F977-40D1-8D2C-1233805B9375}" type="slidenum">
              <a:rPr lang="en-US" altLang="en-US"/>
              <a:pPr>
                <a:defRPr/>
              </a:pPr>
              <a:t>‹#›</a:t>
            </a:fld>
            <a:endParaRPr lang="en-US" altLang="en-US"/>
          </a:p>
        </p:txBody>
      </p:sp>
    </p:spTree>
    <p:extLst>
      <p:ext uri="{BB962C8B-B14F-4D97-AF65-F5344CB8AC3E}">
        <p14:creationId xmlns:p14="http://schemas.microsoft.com/office/powerpoint/2010/main" val="180458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B09B3-65A6-4153-A75B-046036B3BC19}" type="slidenum">
              <a:rPr lang="en-US" altLang="en-US"/>
              <a:pPr>
                <a:defRPr/>
              </a:pPr>
              <a:t>‹#›</a:t>
            </a:fld>
            <a:endParaRPr lang="en-US" altLang="en-US"/>
          </a:p>
        </p:txBody>
      </p:sp>
    </p:spTree>
    <p:extLst>
      <p:ext uri="{BB962C8B-B14F-4D97-AF65-F5344CB8AC3E}">
        <p14:creationId xmlns:p14="http://schemas.microsoft.com/office/powerpoint/2010/main" val="234218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72B72-82A2-4364-B441-837A03959A07}" type="slidenum">
              <a:rPr lang="en-US" altLang="en-US"/>
              <a:pPr>
                <a:defRPr/>
              </a:pPr>
              <a:t>‹#›</a:t>
            </a:fld>
            <a:endParaRPr lang="en-US" altLang="en-US"/>
          </a:p>
        </p:txBody>
      </p:sp>
    </p:spTree>
    <p:extLst>
      <p:ext uri="{BB962C8B-B14F-4D97-AF65-F5344CB8AC3E}">
        <p14:creationId xmlns:p14="http://schemas.microsoft.com/office/powerpoint/2010/main" val="112125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F56779-7323-4D83-82B1-AB656BB7DF62}" type="slidenum">
              <a:rPr lang="en-US" altLang="en-US"/>
              <a:pPr>
                <a:defRPr/>
              </a:pPr>
              <a:t>‹#›</a:t>
            </a:fld>
            <a:endParaRPr lang="en-US" altLang="en-US"/>
          </a:p>
        </p:txBody>
      </p:sp>
    </p:spTree>
    <p:extLst>
      <p:ext uri="{BB962C8B-B14F-4D97-AF65-F5344CB8AC3E}">
        <p14:creationId xmlns:p14="http://schemas.microsoft.com/office/powerpoint/2010/main" val="3992675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816C0-D449-481D-9AED-3C09A96621E6}" type="slidenum">
              <a:rPr lang="en-US" altLang="en-US"/>
              <a:pPr>
                <a:defRPr/>
              </a:pPr>
              <a:t>‹#›</a:t>
            </a:fld>
            <a:endParaRPr lang="en-US" altLang="en-US"/>
          </a:p>
        </p:txBody>
      </p:sp>
    </p:spTree>
    <p:extLst>
      <p:ext uri="{BB962C8B-B14F-4D97-AF65-F5344CB8AC3E}">
        <p14:creationId xmlns:p14="http://schemas.microsoft.com/office/powerpoint/2010/main" val="112077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78CB8-4832-4AE8-8727-C8A88D2B95D1}" type="slidenum">
              <a:rPr lang="en-US" altLang="en-US"/>
              <a:pPr>
                <a:defRPr/>
              </a:pPr>
              <a:t>‹#›</a:t>
            </a:fld>
            <a:endParaRPr lang="en-US" altLang="en-US"/>
          </a:p>
        </p:txBody>
      </p:sp>
    </p:spTree>
    <p:extLst>
      <p:ext uri="{BB962C8B-B14F-4D97-AF65-F5344CB8AC3E}">
        <p14:creationId xmlns:p14="http://schemas.microsoft.com/office/powerpoint/2010/main" val="40914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152400"/>
            <a:ext cx="7086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00200" y="1600200"/>
            <a:ext cx="7086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600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934200" y="6248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FDA1249D-1CA5-49F4-86F7-9DCE6D7D1EB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2pPr>
      <a:lvl3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3pPr>
      <a:lvl4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4pPr>
      <a:lvl5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5pPr>
      <a:lvl6pPr marL="4572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6pPr>
      <a:lvl7pPr marL="9144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7pPr>
      <a:lvl8pPr marL="13716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8pPr>
      <a:lvl9pPr marL="18288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34.gif"/><Relationship Id="rId18" Type="http://schemas.openxmlformats.org/officeDocument/2006/relationships/image" Target="../media/image39.gif"/><Relationship Id="rId26" Type="http://schemas.openxmlformats.org/officeDocument/2006/relationships/image" Target="../media/image47.gif"/><Relationship Id="rId39" Type="http://schemas.openxmlformats.org/officeDocument/2006/relationships/image" Target="../media/image60.gif"/><Relationship Id="rId21" Type="http://schemas.openxmlformats.org/officeDocument/2006/relationships/image" Target="../media/image42.gif"/><Relationship Id="rId34" Type="http://schemas.openxmlformats.org/officeDocument/2006/relationships/image" Target="../media/image55.gif"/><Relationship Id="rId42" Type="http://schemas.openxmlformats.org/officeDocument/2006/relationships/image" Target="../media/image63.gif"/><Relationship Id="rId47" Type="http://schemas.openxmlformats.org/officeDocument/2006/relationships/image" Target="../media/image68.gif"/><Relationship Id="rId50" Type="http://schemas.openxmlformats.org/officeDocument/2006/relationships/image" Target="../media/image71.gif"/><Relationship Id="rId55" Type="http://schemas.openxmlformats.org/officeDocument/2006/relationships/image" Target="../media/image76.gif"/><Relationship Id="rId7" Type="http://schemas.openxmlformats.org/officeDocument/2006/relationships/image" Target="../media/image28.gif"/><Relationship Id="rId2" Type="http://schemas.openxmlformats.org/officeDocument/2006/relationships/notesSlide" Target="../notesSlides/notesSlide5.xml"/><Relationship Id="rId16" Type="http://schemas.openxmlformats.org/officeDocument/2006/relationships/image" Target="../media/image37.gif"/><Relationship Id="rId29" Type="http://schemas.openxmlformats.org/officeDocument/2006/relationships/image" Target="../media/image50.gif"/><Relationship Id="rId11" Type="http://schemas.openxmlformats.org/officeDocument/2006/relationships/image" Target="../media/image32.gif"/><Relationship Id="rId24" Type="http://schemas.openxmlformats.org/officeDocument/2006/relationships/image" Target="../media/image45.gif"/><Relationship Id="rId32" Type="http://schemas.openxmlformats.org/officeDocument/2006/relationships/image" Target="../media/image53.gif"/><Relationship Id="rId37" Type="http://schemas.openxmlformats.org/officeDocument/2006/relationships/image" Target="../media/image58.gif"/><Relationship Id="rId40" Type="http://schemas.openxmlformats.org/officeDocument/2006/relationships/image" Target="../media/image61.gif"/><Relationship Id="rId45" Type="http://schemas.openxmlformats.org/officeDocument/2006/relationships/image" Target="../media/image66.gif"/><Relationship Id="rId53" Type="http://schemas.openxmlformats.org/officeDocument/2006/relationships/image" Target="../media/image74.gif"/><Relationship Id="rId5" Type="http://schemas.openxmlformats.org/officeDocument/2006/relationships/image" Target="../media/image26.gif"/><Relationship Id="rId10" Type="http://schemas.openxmlformats.org/officeDocument/2006/relationships/image" Target="../media/image31.gif"/><Relationship Id="rId19" Type="http://schemas.openxmlformats.org/officeDocument/2006/relationships/image" Target="../media/image40.gif"/><Relationship Id="rId31" Type="http://schemas.openxmlformats.org/officeDocument/2006/relationships/image" Target="../media/image52.gif"/><Relationship Id="rId44" Type="http://schemas.openxmlformats.org/officeDocument/2006/relationships/image" Target="../media/image65.gif"/><Relationship Id="rId52" Type="http://schemas.openxmlformats.org/officeDocument/2006/relationships/image" Target="../media/image73.gif"/><Relationship Id="rId4" Type="http://schemas.openxmlformats.org/officeDocument/2006/relationships/image" Target="../media/image25.gif"/><Relationship Id="rId9" Type="http://schemas.openxmlformats.org/officeDocument/2006/relationships/image" Target="../media/image30.gif"/><Relationship Id="rId14" Type="http://schemas.openxmlformats.org/officeDocument/2006/relationships/image" Target="../media/image35.gif"/><Relationship Id="rId22" Type="http://schemas.openxmlformats.org/officeDocument/2006/relationships/image" Target="../media/image43.gif"/><Relationship Id="rId27" Type="http://schemas.openxmlformats.org/officeDocument/2006/relationships/image" Target="../media/image48.gif"/><Relationship Id="rId30" Type="http://schemas.openxmlformats.org/officeDocument/2006/relationships/image" Target="../media/image51.gif"/><Relationship Id="rId35" Type="http://schemas.openxmlformats.org/officeDocument/2006/relationships/image" Target="../media/image56.gif"/><Relationship Id="rId43" Type="http://schemas.openxmlformats.org/officeDocument/2006/relationships/image" Target="../media/image64.gif"/><Relationship Id="rId48" Type="http://schemas.openxmlformats.org/officeDocument/2006/relationships/image" Target="../media/image69.gif"/><Relationship Id="rId56" Type="http://schemas.openxmlformats.org/officeDocument/2006/relationships/image" Target="../media/image77.gif"/><Relationship Id="rId8" Type="http://schemas.openxmlformats.org/officeDocument/2006/relationships/image" Target="../media/image29.gif"/><Relationship Id="rId51" Type="http://schemas.openxmlformats.org/officeDocument/2006/relationships/image" Target="../media/image72.gif"/><Relationship Id="rId3" Type="http://schemas.openxmlformats.org/officeDocument/2006/relationships/image" Target="../media/image24.gif"/><Relationship Id="rId12" Type="http://schemas.openxmlformats.org/officeDocument/2006/relationships/image" Target="../media/image33.gif"/><Relationship Id="rId17" Type="http://schemas.openxmlformats.org/officeDocument/2006/relationships/image" Target="../media/image38.gif"/><Relationship Id="rId25" Type="http://schemas.openxmlformats.org/officeDocument/2006/relationships/image" Target="../media/image46.gif"/><Relationship Id="rId33" Type="http://schemas.openxmlformats.org/officeDocument/2006/relationships/image" Target="../media/image54.gif"/><Relationship Id="rId38" Type="http://schemas.openxmlformats.org/officeDocument/2006/relationships/image" Target="../media/image59.gif"/><Relationship Id="rId46" Type="http://schemas.openxmlformats.org/officeDocument/2006/relationships/image" Target="../media/image67.gif"/><Relationship Id="rId20" Type="http://schemas.openxmlformats.org/officeDocument/2006/relationships/image" Target="../media/image41.gif"/><Relationship Id="rId41" Type="http://schemas.openxmlformats.org/officeDocument/2006/relationships/image" Target="../media/image62.gif"/><Relationship Id="rId54" Type="http://schemas.openxmlformats.org/officeDocument/2006/relationships/image" Target="../media/image75.gif"/><Relationship Id="rId1" Type="http://schemas.openxmlformats.org/officeDocument/2006/relationships/slideLayout" Target="../slideLayouts/slideLayout1.xml"/><Relationship Id="rId6" Type="http://schemas.openxmlformats.org/officeDocument/2006/relationships/image" Target="../media/image27.gif"/><Relationship Id="rId15" Type="http://schemas.openxmlformats.org/officeDocument/2006/relationships/image" Target="../media/image36.gif"/><Relationship Id="rId23" Type="http://schemas.openxmlformats.org/officeDocument/2006/relationships/image" Target="../media/image44.gif"/><Relationship Id="rId28" Type="http://schemas.openxmlformats.org/officeDocument/2006/relationships/image" Target="../media/image49.gif"/><Relationship Id="rId36" Type="http://schemas.openxmlformats.org/officeDocument/2006/relationships/image" Target="../media/image57.gif"/><Relationship Id="rId49" Type="http://schemas.openxmlformats.org/officeDocument/2006/relationships/image" Target="../media/image70.gif"/></Relationships>
</file>

<file path=ppt/slides/_rels/slide1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image" Target="../media/image89.jpg"/></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9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2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g"/><Relationship Id="rId4" Type="http://schemas.openxmlformats.org/officeDocument/2006/relationships/image" Target="../media/image107.JPG"/></Relationships>
</file>

<file path=ppt/slides/_rels/slide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hyperlink" Target="http://drugfreenj.org/knockoutvolunteer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media@drugfreenj.org" TargetMode="External"/><Relationship Id="rId2" Type="http://schemas.openxmlformats.org/officeDocument/2006/relationships/hyperlink" Target="http://drugfreenj.org/knockoutvolunteer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304800" y="869661"/>
            <a:ext cx="8458200" cy="917575"/>
          </a:xfrm>
        </p:spPr>
        <p:txBody>
          <a:bodyPr/>
          <a:lstStyle/>
          <a:p>
            <a:pPr eaLnBrk="1" hangingPunct="1">
              <a:defRPr/>
            </a:pPr>
            <a:r>
              <a:rPr lang="en-US" sz="7200" dirty="0"/>
              <a:t>Knock Out Opioid Abuse Day</a:t>
            </a:r>
          </a:p>
        </p:txBody>
      </p:sp>
      <p:sp>
        <p:nvSpPr>
          <p:cNvPr id="82947" name="Rectangle 3"/>
          <p:cNvSpPr>
            <a:spLocks noGrp="1" noChangeArrowheads="1"/>
          </p:cNvSpPr>
          <p:nvPr>
            <p:ph type="subTitle" idx="1"/>
          </p:nvPr>
        </p:nvSpPr>
        <p:spPr>
          <a:xfrm>
            <a:off x="1333500" y="2362200"/>
            <a:ext cx="6400800" cy="533400"/>
          </a:xfrm>
        </p:spPr>
        <p:txBody>
          <a:bodyPr/>
          <a:lstStyle/>
          <a:p>
            <a:pPr eaLnBrk="1" hangingPunct="1">
              <a:defRPr/>
            </a:pPr>
            <a:r>
              <a:rPr lang="en-US" dirty="0"/>
              <a:t>October 6,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Collaborating for Success</a:t>
            </a:r>
          </a:p>
        </p:txBody>
      </p:sp>
      <p:sp>
        <p:nvSpPr>
          <p:cNvPr id="3" name="Content Placeholder 2"/>
          <p:cNvSpPr>
            <a:spLocks noGrp="1"/>
          </p:cNvSpPr>
          <p:nvPr>
            <p:ph idx="1"/>
          </p:nvPr>
        </p:nvSpPr>
        <p:spPr/>
        <p:txBody>
          <a:bodyPr/>
          <a:lstStyle/>
          <a:p>
            <a:r>
              <a:rPr lang="en-US" dirty="0"/>
              <a:t>GCADA</a:t>
            </a:r>
          </a:p>
          <a:p>
            <a:r>
              <a:rPr lang="en-US" dirty="0"/>
              <a:t>DMHAS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048000"/>
            <a:ext cx="5105400" cy="3394548"/>
          </a:xfrm>
          <a:prstGeom prst="rect">
            <a:avLst/>
          </a:prstGeom>
        </p:spPr>
      </p:pic>
    </p:spTree>
    <p:extLst>
      <p:ext uri="{BB962C8B-B14F-4D97-AF65-F5344CB8AC3E}">
        <p14:creationId xmlns:p14="http://schemas.microsoft.com/office/powerpoint/2010/main" val="2131162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1" y="462725"/>
            <a:ext cx="408051" cy="364046"/>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299" y="596075"/>
            <a:ext cx="756095" cy="616077"/>
          </a:xfrm>
          <a:prstGeom prst="rect">
            <a:avLst/>
          </a:prstGeom>
        </p:spPr>
      </p:pic>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8173" y="614933"/>
            <a:ext cx="612077" cy="724091"/>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5744" y="786574"/>
            <a:ext cx="444056" cy="424053"/>
          </a:xfrm>
          <a:prstGeom prst="rect">
            <a:avLst/>
          </a:prstGeom>
        </p:spPr>
      </p:pic>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3090" y="986599"/>
            <a:ext cx="680085" cy="888111"/>
          </a:xfrm>
          <a:prstGeom prst="rect">
            <a:avLst/>
          </a:prstGeom>
        </p:spPr>
      </p:pic>
      <p:pic>
        <p:nvPicPr>
          <p:cNvPr id="95" name="Picture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3330" y="1158049"/>
            <a:ext cx="556070" cy="556070"/>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925" y="929068"/>
            <a:ext cx="484061" cy="44805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0050" y="1119949"/>
            <a:ext cx="728091" cy="612077"/>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8200" y="996124"/>
            <a:ext cx="672084" cy="884111"/>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1582" y="1100899"/>
            <a:ext cx="940118" cy="652082"/>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8884" y="1624774"/>
            <a:ext cx="928116" cy="648081"/>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0297" y="1472374"/>
            <a:ext cx="420053" cy="692087"/>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42613" y="1472374"/>
            <a:ext cx="696087" cy="920115"/>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33901" y="1615249"/>
            <a:ext cx="920115" cy="648081"/>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70741" y="1491424"/>
            <a:ext cx="668084" cy="90011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03760" y="1986724"/>
            <a:ext cx="516065" cy="924116"/>
          </a:xfrm>
          <a:prstGeom prst="rect">
            <a:avLst/>
          </a:prstGeom>
        </p:spPr>
      </p:pic>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09085" y="1834324"/>
            <a:ext cx="320040" cy="4200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95750" y="2167699"/>
            <a:ext cx="224028" cy="232029"/>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33850" y="2129599"/>
            <a:ext cx="808101" cy="640080"/>
          </a:xfrm>
          <a:prstGeom prst="rect">
            <a:avLst/>
          </a:prstGeom>
        </p:spPr>
      </p:pic>
      <p:pic>
        <p:nvPicPr>
          <p:cNvPr id="45" name="Picture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67250" y="2005774"/>
            <a:ext cx="660083" cy="888111"/>
          </a:xfrm>
          <a:prstGeom prst="rect">
            <a:avLst/>
          </a:prstGeom>
        </p:spPr>
      </p:pic>
      <p:pic>
        <p:nvPicPr>
          <p:cNvPr id="46" name="Picture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49583" y="2110549"/>
            <a:ext cx="932117" cy="736092"/>
          </a:xfrm>
          <a:prstGeom prst="rect">
            <a:avLst/>
          </a:prstGeom>
        </p:spPr>
      </p:pic>
      <p:pic>
        <p:nvPicPr>
          <p:cNvPr id="47" name="Picture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05300" y="2501074"/>
            <a:ext cx="500063" cy="448056"/>
          </a:xfrm>
          <a:prstGeom prst="rect">
            <a:avLst/>
          </a:prstGeom>
        </p:spPr>
      </p:pic>
      <p:pic>
        <p:nvPicPr>
          <p:cNvPr id="48" name="Picture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72001" y="2615374"/>
            <a:ext cx="888111" cy="688086"/>
          </a:xfrm>
          <a:prstGeom prst="rect">
            <a:avLst/>
          </a:prstGeom>
        </p:spPr>
      </p:pic>
      <p:pic>
        <p:nvPicPr>
          <p:cNvPr id="49" name="Picture 4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60264" y="2520124"/>
            <a:ext cx="688086" cy="888111"/>
          </a:xfrm>
          <a:prstGeom prst="rect">
            <a:avLst/>
          </a:prstGeom>
        </p:spPr>
      </p:pic>
      <p:pic>
        <p:nvPicPr>
          <p:cNvPr id="50" name="Picture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599938" y="2643949"/>
            <a:ext cx="896112" cy="652082"/>
          </a:xfrm>
          <a:prstGeom prst="rect">
            <a:avLst/>
          </a:prstGeom>
        </p:spPr>
      </p:pic>
      <p:pic>
        <p:nvPicPr>
          <p:cNvPr id="51" name="Picture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234112" y="2720149"/>
            <a:ext cx="300038" cy="548069"/>
          </a:xfrm>
          <a:prstGeom prst="rect">
            <a:avLst/>
          </a:prstGeom>
        </p:spPr>
      </p:pic>
      <p:pic>
        <p:nvPicPr>
          <p:cNvPr id="52" name="Picture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96396" y="3016186"/>
            <a:ext cx="628079" cy="904113"/>
          </a:xfrm>
          <a:prstGeom prst="rect">
            <a:avLst/>
          </a:prstGeom>
        </p:spPr>
      </p:pic>
      <p:pic>
        <p:nvPicPr>
          <p:cNvPr id="53" name="Picture 5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070538" y="3148964"/>
            <a:ext cx="892112" cy="676085"/>
          </a:xfrm>
          <a:prstGeom prst="rect">
            <a:avLst/>
          </a:prstGeom>
        </p:spPr>
      </p:pic>
      <p:pic>
        <p:nvPicPr>
          <p:cNvPr id="54" name="Picture 5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7664" y="3011233"/>
            <a:ext cx="684086" cy="928116"/>
          </a:xfrm>
          <a:prstGeom prst="rect">
            <a:avLst/>
          </a:prstGeom>
        </p:spPr>
      </p:pic>
      <p:pic>
        <p:nvPicPr>
          <p:cNvPr id="55" name="Picture 5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06477" y="3177349"/>
            <a:ext cx="380048" cy="432054"/>
          </a:xfrm>
          <a:prstGeom prst="rect">
            <a:avLst/>
          </a:prstGeom>
        </p:spPr>
      </p:pic>
      <p:pic>
        <p:nvPicPr>
          <p:cNvPr id="56" name="Picture 5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43425" y="3439286"/>
            <a:ext cx="412052" cy="404051"/>
          </a:xfrm>
          <a:prstGeom prst="rect">
            <a:avLst/>
          </a:prstGeom>
        </p:spPr>
      </p:pic>
      <p:pic>
        <p:nvPicPr>
          <p:cNvPr id="57" name="Picture 5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572001" y="3669791"/>
            <a:ext cx="872109" cy="660083"/>
          </a:xfrm>
          <a:prstGeom prst="rect">
            <a:avLst/>
          </a:prstGeom>
        </p:spPr>
      </p:pic>
      <p:pic>
        <p:nvPicPr>
          <p:cNvPr id="58" name="Picture 5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157406" y="3545585"/>
            <a:ext cx="748094" cy="908114"/>
          </a:xfrm>
          <a:prstGeom prst="rect">
            <a:avLst/>
          </a:prstGeom>
        </p:spPr>
      </p:pic>
      <p:pic>
        <p:nvPicPr>
          <p:cNvPr id="60" name="Picture 5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599557" y="3661219"/>
            <a:ext cx="744093" cy="640080"/>
          </a:xfrm>
          <a:prstGeom prst="rect">
            <a:avLst/>
          </a:prstGeom>
        </p:spPr>
      </p:pic>
      <p:pic>
        <p:nvPicPr>
          <p:cNvPr id="61" name="Picture 6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181475" y="3663124"/>
            <a:ext cx="652082" cy="780098"/>
          </a:xfrm>
          <a:prstGeom prst="rect">
            <a:avLst/>
          </a:prstGeom>
        </p:spPr>
      </p:pic>
      <p:pic>
        <p:nvPicPr>
          <p:cNvPr id="62" name="Picture 6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657725" y="4062983"/>
            <a:ext cx="692087" cy="924116"/>
          </a:xfrm>
          <a:prstGeom prst="rect">
            <a:avLst/>
          </a:prstGeom>
        </p:spPr>
      </p:pic>
      <p:pic>
        <p:nvPicPr>
          <p:cNvPr id="63" name="Picture 6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044630" y="4156709"/>
            <a:ext cx="956120" cy="716090"/>
          </a:xfrm>
          <a:prstGeom prst="rect">
            <a:avLst/>
          </a:prstGeom>
        </p:spPr>
      </p:pic>
      <p:pic>
        <p:nvPicPr>
          <p:cNvPr id="96" name="Picture 95"/>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716143" y="4054030"/>
            <a:ext cx="456057" cy="752094"/>
          </a:xfrm>
          <a:prstGeom prst="rect">
            <a:avLst/>
          </a:prstGeom>
        </p:spPr>
      </p:pic>
      <p:pic>
        <p:nvPicPr>
          <p:cNvPr id="97" name="Picture 9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733800" y="3834574"/>
            <a:ext cx="716090" cy="528066"/>
          </a:xfrm>
          <a:prstGeom prst="rect">
            <a:avLst/>
          </a:prstGeom>
        </p:spPr>
      </p:pic>
      <p:pic>
        <p:nvPicPr>
          <p:cNvPr id="98" name="Picture 97"/>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048125" y="4179188"/>
            <a:ext cx="908114" cy="684086"/>
          </a:xfrm>
          <a:prstGeom prst="rect">
            <a:avLst/>
          </a:prstGeom>
        </p:spPr>
      </p:pic>
      <p:pic>
        <p:nvPicPr>
          <p:cNvPr id="99" name="Picture 98"/>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538662" y="4680965"/>
            <a:ext cx="948119" cy="668084"/>
          </a:xfrm>
          <a:prstGeom prst="rect">
            <a:avLst/>
          </a:prstGeom>
        </p:spPr>
      </p:pic>
      <p:pic>
        <p:nvPicPr>
          <p:cNvPr id="100" name="Picture 99"/>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169789" y="4535233"/>
            <a:ext cx="688086" cy="928116"/>
          </a:xfrm>
          <a:prstGeom prst="rect">
            <a:avLst/>
          </a:prstGeom>
        </p:spPr>
      </p:pic>
      <p:pic>
        <p:nvPicPr>
          <p:cNvPr id="101" name="Picture 10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634740" y="4101274"/>
            <a:ext cx="680085" cy="852107"/>
          </a:xfrm>
          <a:prstGeom prst="rect">
            <a:avLst/>
          </a:prstGeom>
        </p:spPr>
      </p:pic>
      <p:pic>
        <p:nvPicPr>
          <p:cNvPr id="102" name="Picture 101"/>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492246" y="4282249"/>
            <a:ext cx="432054" cy="604076"/>
          </a:xfrm>
          <a:prstGeom prst="rect">
            <a:avLst/>
          </a:prstGeom>
        </p:spPr>
      </p:pic>
      <p:pic>
        <p:nvPicPr>
          <p:cNvPr id="103" name="Picture 102"/>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529012" y="4686490"/>
            <a:ext cx="900113" cy="672084"/>
          </a:xfrm>
          <a:prstGeom prst="rect">
            <a:avLst/>
          </a:prstGeom>
        </p:spPr>
      </p:pic>
      <p:pic>
        <p:nvPicPr>
          <p:cNvPr id="104" name="Picture 103"/>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114800" y="4564760"/>
            <a:ext cx="712089" cy="908114"/>
          </a:xfrm>
          <a:prstGeom prst="rect">
            <a:avLst/>
          </a:prstGeom>
        </p:spPr>
      </p:pic>
      <p:pic>
        <p:nvPicPr>
          <p:cNvPr id="105" name="Picture 104"/>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624387" y="5051107"/>
            <a:ext cx="748094" cy="936117"/>
          </a:xfrm>
          <a:prstGeom prst="rect">
            <a:avLst/>
          </a:prstGeom>
        </p:spPr>
      </p:pic>
      <p:pic>
        <p:nvPicPr>
          <p:cNvPr id="106" name="Picture 105"/>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076825" y="5208269"/>
            <a:ext cx="480060" cy="436055"/>
          </a:xfrm>
          <a:prstGeom prst="rect">
            <a:avLst/>
          </a:prstGeom>
        </p:spPr>
      </p:pic>
      <p:pic>
        <p:nvPicPr>
          <p:cNvPr id="107" name="Picture 106"/>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390900" y="4587049"/>
            <a:ext cx="420053" cy="740093"/>
          </a:xfrm>
          <a:prstGeom prst="rect">
            <a:avLst/>
          </a:prstGeom>
        </p:spPr>
      </p:pic>
      <p:pic>
        <p:nvPicPr>
          <p:cNvPr id="108" name="Picture 107"/>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686175" y="5058727"/>
            <a:ext cx="648081" cy="776097"/>
          </a:xfrm>
          <a:prstGeom prst="rect">
            <a:avLst/>
          </a:prstGeom>
        </p:spPr>
      </p:pic>
      <p:pic>
        <p:nvPicPr>
          <p:cNvPr id="110" name="Picture 109"/>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4019550" y="5188838"/>
            <a:ext cx="948119" cy="684086"/>
          </a:xfrm>
          <a:prstGeom prst="rect">
            <a:avLst/>
          </a:prstGeom>
        </p:spPr>
      </p:pic>
      <p:pic>
        <p:nvPicPr>
          <p:cNvPr id="111" name="Picture 110"/>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362450" y="5586602"/>
            <a:ext cx="500063" cy="772097"/>
          </a:xfrm>
          <a:prstGeom prst="rect">
            <a:avLst/>
          </a:prstGeom>
        </p:spPr>
      </p:pic>
      <p:pic>
        <p:nvPicPr>
          <p:cNvPr id="112" name="Picture 111"/>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581525" y="5684138"/>
            <a:ext cx="620078" cy="684086"/>
          </a:xfrm>
          <a:prstGeom prst="rect">
            <a:avLst/>
          </a:prstGeom>
        </p:spPr>
      </p:pic>
      <p:pic>
        <p:nvPicPr>
          <p:cNvPr id="113" name="Picture 112"/>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505325" y="6272974"/>
            <a:ext cx="260033" cy="204026"/>
          </a:xfrm>
          <a:prstGeom prst="rect">
            <a:avLst/>
          </a:prstGeom>
        </p:spPr>
      </p:pic>
      <p:sp>
        <p:nvSpPr>
          <p:cNvPr id="2" name="TextBox 1"/>
          <p:cNvSpPr txBox="1"/>
          <p:nvPr/>
        </p:nvSpPr>
        <p:spPr>
          <a:xfrm>
            <a:off x="22955" y="0"/>
            <a:ext cx="3469291" cy="3785652"/>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mj-lt"/>
                <a:ea typeface="GungsuhChe" panose="02030609000101010101" pitchFamily="49" charset="-127"/>
              </a:rPr>
              <a:t>Prevention and Education: </a:t>
            </a:r>
          </a:p>
          <a:p>
            <a:pPr algn="ctr"/>
            <a:r>
              <a:rPr lang="en-US" sz="4000" b="1" dirty="0">
                <a:effectLst>
                  <a:outerShdw blurRad="38100" dist="38100" dir="2700000" algn="tl">
                    <a:srgbClr val="000000">
                      <a:alpha val="43137"/>
                    </a:srgbClr>
                  </a:outerShdw>
                </a:effectLst>
                <a:latin typeface="+mj-lt"/>
                <a:ea typeface="GungsuhChe" panose="02030609000101010101" pitchFamily="49" charset="-127"/>
              </a:rPr>
              <a:t>A Vital Piece of the Puzzle in NJ.</a:t>
            </a:r>
          </a:p>
        </p:txBody>
      </p:sp>
    </p:spTree>
    <p:extLst>
      <p:ext uri="{BB962C8B-B14F-4D97-AF65-F5344CB8AC3E}">
        <p14:creationId xmlns:p14="http://schemas.microsoft.com/office/powerpoint/2010/main" val="181237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3000" fill="hold"/>
                                        <p:tgtEl>
                                          <p:spTgt spid="90"/>
                                        </p:tgtEl>
                                        <p:attrNameLst>
                                          <p:attrName>ppt_x</p:attrName>
                                        </p:attrNameLst>
                                      </p:cBhvr>
                                      <p:tavLst>
                                        <p:tav tm="0">
                                          <p:val>
                                            <p:strVal val="#ppt_x"/>
                                          </p:val>
                                        </p:tav>
                                        <p:tav tm="100000">
                                          <p:val>
                                            <p:strVal val="#ppt_x"/>
                                          </p:val>
                                        </p:tav>
                                      </p:tavLst>
                                    </p:anim>
                                    <p:anim calcmode="lin" valueType="num">
                                      <p:cBhvr additive="base">
                                        <p:cTn id="8" dur="3000" fill="hold"/>
                                        <p:tgtEl>
                                          <p:spTgt spid="90"/>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3000" fill="hold"/>
                                        <p:tgtEl>
                                          <p:spTgt spid="91"/>
                                        </p:tgtEl>
                                        <p:attrNameLst>
                                          <p:attrName>ppt_x</p:attrName>
                                        </p:attrNameLst>
                                      </p:cBhvr>
                                      <p:tavLst>
                                        <p:tav tm="0">
                                          <p:val>
                                            <p:strVal val="0-#ppt_w/2"/>
                                          </p:val>
                                        </p:tav>
                                        <p:tav tm="100000">
                                          <p:val>
                                            <p:strVal val="#ppt_x"/>
                                          </p:val>
                                        </p:tav>
                                      </p:tavLst>
                                    </p:anim>
                                    <p:anim calcmode="lin" valueType="num">
                                      <p:cBhvr additive="base">
                                        <p:cTn id="12" dur="3000" fill="hold"/>
                                        <p:tgtEl>
                                          <p:spTgt spid="9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92"/>
                                        </p:tgtEl>
                                        <p:attrNameLst>
                                          <p:attrName>style.visibility</p:attrName>
                                        </p:attrNameLst>
                                      </p:cBhvr>
                                      <p:to>
                                        <p:strVal val="visible"/>
                                      </p:to>
                                    </p:set>
                                    <p:anim calcmode="lin" valueType="num">
                                      <p:cBhvr additive="base">
                                        <p:cTn id="15" dur="3000" fill="hold"/>
                                        <p:tgtEl>
                                          <p:spTgt spid="92"/>
                                        </p:tgtEl>
                                        <p:attrNameLst>
                                          <p:attrName>ppt_x</p:attrName>
                                        </p:attrNameLst>
                                      </p:cBhvr>
                                      <p:tavLst>
                                        <p:tav tm="0">
                                          <p:val>
                                            <p:strVal val="1+#ppt_w/2"/>
                                          </p:val>
                                        </p:tav>
                                        <p:tav tm="100000">
                                          <p:val>
                                            <p:strVal val="#ppt_x"/>
                                          </p:val>
                                        </p:tav>
                                      </p:tavLst>
                                    </p:anim>
                                    <p:anim calcmode="lin" valueType="num">
                                      <p:cBhvr additive="base">
                                        <p:cTn id="16" dur="3000" fill="hold"/>
                                        <p:tgtEl>
                                          <p:spTgt spid="9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3000" fill="hold"/>
                                        <p:tgtEl>
                                          <p:spTgt spid="93"/>
                                        </p:tgtEl>
                                        <p:attrNameLst>
                                          <p:attrName>ppt_x</p:attrName>
                                        </p:attrNameLst>
                                      </p:cBhvr>
                                      <p:tavLst>
                                        <p:tav tm="0">
                                          <p:val>
                                            <p:strVal val="0-#ppt_w/2"/>
                                          </p:val>
                                        </p:tav>
                                        <p:tav tm="100000">
                                          <p:val>
                                            <p:strVal val="#ppt_x"/>
                                          </p:val>
                                        </p:tav>
                                      </p:tavLst>
                                    </p:anim>
                                    <p:anim calcmode="lin" valueType="num">
                                      <p:cBhvr additive="base">
                                        <p:cTn id="20" dur="3000" fill="hold"/>
                                        <p:tgtEl>
                                          <p:spTgt spid="93"/>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94"/>
                                        </p:tgtEl>
                                        <p:attrNameLst>
                                          <p:attrName>style.visibility</p:attrName>
                                        </p:attrNameLst>
                                      </p:cBhvr>
                                      <p:to>
                                        <p:strVal val="visible"/>
                                      </p:to>
                                    </p:set>
                                    <p:anim calcmode="lin" valueType="num">
                                      <p:cBhvr additive="base">
                                        <p:cTn id="23" dur="3000" fill="hold"/>
                                        <p:tgtEl>
                                          <p:spTgt spid="94"/>
                                        </p:tgtEl>
                                        <p:attrNameLst>
                                          <p:attrName>ppt_x</p:attrName>
                                        </p:attrNameLst>
                                      </p:cBhvr>
                                      <p:tavLst>
                                        <p:tav tm="0">
                                          <p:val>
                                            <p:strVal val="#ppt_x"/>
                                          </p:val>
                                        </p:tav>
                                        <p:tav tm="100000">
                                          <p:val>
                                            <p:strVal val="#ppt_x"/>
                                          </p:val>
                                        </p:tav>
                                      </p:tavLst>
                                    </p:anim>
                                    <p:anim calcmode="lin" valueType="num">
                                      <p:cBhvr additive="base">
                                        <p:cTn id="24" dur="3000" fill="hold"/>
                                        <p:tgtEl>
                                          <p:spTgt spid="94"/>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3000" fill="hold"/>
                                        <p:tgtEl>
                                          <p:spTgt spid="95"/>
                                        </p:tgtEl>
                                        <p:attrNameLst>
                                          <p:attrName>ppt_x</p:attrName>
                                        </p:attrNameLst>
                                      </p:cBhvr>
                                      <p:tavLst>
                                        <p:tav tm="0">
                                          <p:val>
                                            <p:strVal val="#ppt_x"/>
                                          </p:val>
                                        </p:tav>
                                        <p:tav tm="100000">
                                          <p:val>
                                            <p:strVal val="#ppt_x"/>
                                          </p:val>
                                        </p:tav>
                                      </p:tavLst>
                                    </p:anim>
                                    <p:anim calcmode="lin" valueType="num">
                                      <p:cBhvr additive="base">
                                        <p:cTn id="28" dur="3000" fill="hold"/>
                                        <p:tgtEl>
                                          <p:spTgt spid="95"/>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3000" fill="hold"/>
                                        <p:tgtEl>
                                          <p:spTgt spid="32"/>
                                        </p:tgtEl>
                                        <p:attrNameLst>
                                          <p:attrName>ppt_x</p:attrName>
                                        </p:attrNameLst>
                                      </p:cBhvr>
                                      <p:tavLst>
                                        <p:tav tm="0">
                                          <p:val>
                                            <p:strVal val="#ppt_x"/>
                                          </p:val>
                                        </p:tav>
                                        <p:tav tm="100000">
                                          <p:val>
                                            <p:strVal val="#ppt_x"/>
                                          </p:val>
                                        </p:tav>
                                      </p:tavLst>
                                    </p:anim>
                                    <p:anim calcmode="lin" valueType="num">
                                      <p:cBhvr additive="base">
                                        <p:cTn id="32" dur="30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3000" fill="hold"/>
                                        <p:tgtEl>
                                          <p:spTgt spid="33"/>
                                        </p:tgtEl>
                                        <p:attrNameLst>
                                          <p:attrName>ppt_x</p:attrName>
                                        </p:attrNameLst>
                                      </p:cBhvr>
                                      <p:tavLst>
                                        <p:tav tm="0">
                                          <p:val>
                                            <p:strVal val="#ppt_x"/>
                                          </p:val>
                                        </p:tav>
                                        <p:tav tm="100000">
                                          <p:val>
                                            <p:strVal val="#ppt_x"/>
                                          </p:val>
                                        </p:tav>
                                      </p:tavLst>
                                    </p:anim>
                                    <p:anim calcmode="lin" valueType="num">
                                      <p:cBhvr additive="base">
                                        <p:cTn id="36" dur="300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5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3000" fill="hold"/>
                                        <p:tgtEl>
                                          <p:spTgt spid="34"/>
                                        </p:tgtEl>
                                        <p:attrNameLst>
                                          <p:attrName>ppt_x</p:attrName>
                                        </p:attrNameLst>
                                      </p:cBhvr>
                                      <p:tavLst>
                                        <p:tav tm="0">
                                          <p:val>
                                            <p:strVal val="#ppt_x"/>
                                          </p:val>
                                        </p:tav>
                                        <p:tav tm="100000">
                                          <p:val>
                                            <p:strVal val="#ppt_x"/>
                                          </p:val>
                                        </p:tav>
                                      </p:tavLst>
                                    </p:anim>
                                    <p:anim calcmode="lin" valueType="num">
                                      <p:cBhvr additive="base">
                                        <p:cTn id="40" dur="30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50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3000" fill="hold"/>
                                        <p:tgtEl>
                                          <p:spTgt spid="35"/>
                                        </p:tgtEl>
                                        <p:attrNameLst>
                                          <p:attrName>ppt_x</p:attrName>
                                        </p:attrNameLst>
                                      </p:cBhvr>
                                      <p:tavLst>
                                        <p:tav tm="0">
                                          <p:val>
                                            <p:strVal val="1+#ppt_w/2"/>
                                          </p:val>
                                        </p:tav>
                                        <p:tav tm="100000">
                                          <p:val>
                                            <p:strVal val="#ppt_x"/>
                                          </p:val>
                                        </p:tav>
                                      </p:tavLst>
                                    </p:anim>
                                    <p:anim calcmode="lin" valueType="num">
                                      <p:cBhvr additive="base">
                                        <p:cTn id="44" dur="3000" fill="hold"/>
                                        <p:tgtEl>
                                          <p:spTgt spid="35"/>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3000" fill="hold"/>
                                        <p:tgtEl>
                                          <p:spTgt spid="36"/>
                                        </p:tgtEl>
                                        <p:attrNameLst>
                                          <p:attrName>ppt_x</p:attrName>
                                        </p:attrNameLst>
                                      </p:cBhvr>
                                      <p:tavLst>
                                        <p:tav tm="0">
                                          <p:val>
                                            <p:strVal val="1+#ppt_w/2"/>
                                          </p:val>
                                        </p:tav>
                                        <p:tav tm="100000">
                                          <p:val>
                                            <p:strVal val="#ppt_x"/>
                                          </p:val>
                                        </p:tav>
                                      </p:tavLst>
                                    </p:anim>
                                    <p:anim calcmode="lin" valueType="num">
                                      <p:cBhvr additive="base">
                                        <p:cTn id="48" dur="3000" fill="hold"/>
                                        <p:tgtEl>
                                          <p:spTgt spid="36"/>
                                        </p:tgtEl>
                                        <p:attrNameLst>
                                          <p:attrName>ppt_y</p:attrName>
                                        </p:attrNameLst>
                                      </p:cBhvr>
                                      <p:tavLst>
                                        <p:tav tm="0">
                                          <p:val>
                                            <p:strVal val="#ppt_y"/>
                                          </p:val>
                                        </p:tav>
                                        <p:tav tm="100000">
                                          <p:val>
                                            <p:strVal val="#ppt_y"/>
                                          </p:val>
                                        </p:tav>
                                      </p:tavLst>
                                    </p:anim>
                                  </p:childTnLst>
                                </p:cTn>
                              </p:par>
                              <p:par>
                                <p:cTn id="49" presetID="2" presetClass="entr" presetSubtype="4" fill="hold" nodeType="withEffect">
                                  <p:stCondLst>
                                    <p:cond delay="50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3000" fill="hold"/>
                                        <p:tgtEl>
                                          <p:spTgt spid="37"/>
                                        </p:tgtEl>
                                        <p:attrNameLst>
                                          <p:attrName>ppt_x</p:attrName>
                                        </p:attrNameLst>
                                      </p:cBhvr>
                                      <p:tavLst>
                                        <p:tav tm="0">
                                          <p:val>
                                            <p:strVal val="#ppt_x"/>
                                          </p:val>
                                        </p:tav>
                                        <p:tav tm="100000">
                                          <p:val>
                                            <p:strVal val="#ppt_x"/>
                                          </p:val>
                                        </p:tav>
                                      </p:tavLst>
                                    </p:anim>
                                    <p:anim calcmode="lin" valueType="num">
                                      <p:cBhvr additive="base">
                                        <p:cTn id="52" dur="30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50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3000" fill="hold"/>
                                        <p:tgtEl>
                                          <p:spTgt spid="38"/>
                                        </p:tgtEl>
                                        <p:attrNameLst>
                                          <p:attrName>ppt_x</p:attrName>
                                        </p:attrNameLst>
                                      </p:cBhvr>
                                      <p:tavLst>
                                        <p:tav tm="0">
                                          <p:val>
                                            <p:strVal val="#ppt_x"/>
                                          </p:val>
                                        </p:tav>
                                        <p:tav tm="100000">
                                          <p:val>
                                            <p:strVal val="#ppt_x"/>
                                          </p:val>
                                        </p:tav>
                                      </p:tavLst>
                                    </p:anim>
                                    <p:anim calcmode="lin" valueType="num">
                                      <p:cBhvr additive="base">
                                        <p:cTn id="56" dur="3000" fill="hold"/>
                                        <p:tgtEl>
                                          <p:spTgt spid="38"/>
                                        </p:tgtEl>
                                        <p:attrNameLst>
                                          <p:attrName>ppt_y</p:attrName>
                                        </p:attrNameLst>
                                      </p:cBhvr>
                                      <p:tavLst>
                                        <p:tav tm="0">
                                          <p:val>
                                            <p:strVal val="1+#ppt_h/2"/>
                                          </p:val>
                                        </p:tav>
                                        <p:tav tm="100000">
                                          <p:val>
                                            <p:strVal val="#ppt_y"/>
                                          </p:val>
                                        </p:tav>
                                      </p:tavLst>
                                    </p:anim>
                                  </p:childTnLst>
                                </p:cTn>
                              </p:par>
                              <p:par>
                                <p:cTn id="57" presetID="2" presetClass="entr" presetSubtype="1" fill="hold" nodeType="withEffect">
                                  <p:stCondLst>
                                    <p:cond delay="50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3000" fill="hold"/>
                                        <p:tgtEl>
                                          <p:spTgt spid="39"/>
                                        </p:tgtEl>
                                        <p:attrNameLst>
                                          <p:attrName>ppt_x</p:attrName>
                                        </p:attrNameLst>
                                      </p:cBhvr>
                                      <p:tavLst>
                                        <p:tav tm="0">
                                          <p:val>
                                            <p:strVal val="#ppt_x"/>
                                          </p:val>
                                        </p:tav>
                                        <p:tav tm="100000">
                                          <p:val>
                                            <p:strVal val="#ppt_x"/>
                                          </p:val>
                                        </p:tav>
                                      </p:tavLst>
                                    </p:anim>
                                    <p:anim calcmode="lin" valueType="num">
                                      <p:cBhvr additive="base">
                                        <p:cTn id="60" dur="3000" fill="hold"/>
                                        <p:tgtEl>
                                          <p:spTgt spid="39"/>
                                        </p:tgtEl>
                                        <p:attrNameLst>
                                          <p:attrName>ppt_y</p:attrName>
                                        </p:attrNameLst>
                                      </p:cBhvr>
                                      <p:tavLst>
                                        <p:tav tm="0">
                                          <p:val>
                                            <p:strVal val="0-#ppt_h/2"/>
                                          </p:val>
                                        </p:tav>
                                        <p:tav tm="100000">
                                          <p:val>
                                            <p:strVal val="#ppt_y"/>
                                          </p:val>
                                        </p:tav>
                                      </p:tavLst>
                                    </p:anim>
                                  </p:childTnLst>
                                </p:cTn>
                              </p:par>
                              <p:par>
                                <p:cTn id="61" presetID="2" presetClass="entr" presetSubtype="9" fill="hold" nodeType="withEffect">
                                  <p:stCondLst>
                                    <p:cond delay="50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3000" fill="hold"/>
                                        <p:tgtEl>
                                          <p:spTgt spid="40"/>
                                        </p:tgtEl>
                                        <p:attrNameLst>
                                          <p:attrName>ppt_x</p:attrName>
                                        </p:attrNameLst>
                                      </p:cBhvr>
                                      <p:tavLst>
                                        <p:tav tm="0">
                                          <p:val>
                                            <p:strVal val="0-#ppt_w/2"/>
                                          </p:val>
                                        </p:tav>
                                        <p:tav tm="100000">
                                          <p:val>
                                            <p:strVal val="#ppt_x"/>
                                          </p:val>
                                        </p:tav>
                                      </p:tavLst>
                                    </p:anim>
                                    <p:anim calcmode="lin" valueType="num">
                                      <p:cBhvr additive="base">
                                        <p:cTn id="64" dur="3000" fill="hold"/>
                                        <p:tgtEl>
                                          <p:spTgt spid="40"/>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5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3000" fill="hold"/>
                                        <p:tgtEl>
                                          <p:spTgt spid="41"/>
                                        </p:tgtEl>
                                        <p:attrNameLst>
                                          <p:attrName>ppt_x</p:attrName>
                                        </p:attrNameLst>
                                      </p:cBhvr>
                                      <p:tavLst>
                                        <p:tav tm="0">
                                          <p:val>
                                            <p:strVal val="#ppt_x"/>
                                          </p:val>
                                        </p:tav>
                                        <p:tav tm="100000">
                                          <p:val>
                                            <p:strVal val="#ppt_x"/>
                                          </p:val>
                                        </p:tav>
                                      </p:tavLst>
                                    </p:anim>
                                    <p:anim calcmode="lin" valueType="num">
                                      <p:cBhvr additive="base">
                                        <p:cTn id="68" dur="3000" fill="hold"/>
                                        <p:tgtEl>
                                          <p:spTgt spid="41"/>
                                        </p:tgtEl>
                                        <p:attrNameLst>
                                          <p:attrName>ppt_y</p:attrName>
                                        </p:attrNameLst>
                                      </p:cBhvr>
                                      <p:tavLst>
                                        <p:tav tm="0">
                                          <p:val>
                                            <p:strVal val="0-#ppt_h/2"/>
                                          </p:val>
                                        </p:tav>
                                        <p:tav tm="100000">
                                          <p:val>
                                            <p:strVal val="#ppt_y"/>
                                          </p:val>
                                        </p:tav>
                                      </p:tavLst>
                                    </p:anim>
                                  </p:childTnLst>
                                </p:cTn>
                              </p:par>
                              <p:par>
                                <p:cTn id="69" presetID="2" presetClass="entr" presetSubtype="9" fill="hold" nodeType="withEffect">
                                  <p:stCondLst>
                                    <p:cond delay="50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3000" fill="hold"/>
                                        <p:tgtEl>
                                          <p:spTgt spid="42"/>
                                        </p:tgtEl>
                                        <p:attrNameLst>
                                          <p:attrName>ppt_x</p:attrName>
                                        </p:attrNameLst>
                                      </p:cBhvr>
                                      <p:tavLst>
                                        <p:tav tm="0">
                                          <p:val>
                                            <p:strVal val="0-#ppt_w/2"/>
                                          </p:val>
                                        </p:tav>
                                        <p:tav tm="100000">
                                          <p:val>
                                            <p:strVal val="#ppt_x"/>
                                          </p:val>
                                        </p:tav>
                                      </p:tavLst>
                                    </p:anim>
                                    <p:anim calcmode="lin" valueType="num">
                                      <p:cBhvr additive="base">
                                        <p:cTn id="72" dur="3000" fill="hold"/>
                                        <p:tgtEl>
                                          <p:spTgt spid="42"/>
                                        </p:tgtEl>
                                        <p:attrNameLst>
                                          <p:attrName>ppt_y</p:attrName>
                                        </p:attrNameLst>
                                      </p:cBhvr>
                                      <p:tavLst>
                                        <p:tav tm="0">
                                          <p:val>
                                            <p:strVal val="0-#ppt_h/2"/>
                                          </p:val>
                                        </p:tav>
                                        <p:tav tm="100000">
                                          <p:val>
                                            <p:strVal val="#ppt_y"/>
                                          </p:val>
                                        </p:tav>
                                      </p:tavLst>
                                    </p:anim>
                                  </p:childTnLst>
                                </p:cTn>
                              </p:par>
                              <p:par>
                                <p:cTn id="73" presetID="2" presetClass="entr" presetSubtype="12" fill="hold" nodeType="withEffect">
                                  <p:stCondLst>
                                    <p:cond delay="50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3000" fill="hold"/>
                                        <p:tgtEl>
                                          <p:spTgt spid="43"/>
                                        </p:tgtEl>
                                        <p:attrNameLst>
                                          <p:attrName>ppt_x</p:attrName>
                                        </p:attrNameLst>
                                      </p:cBhvr>
                                      <p:tavLst>
                                        <p:tav tm="0">
                                          <p:val>
                                            <p:strVal val="0-#ppt_w/2"/>
                                          </p:val>
                                        </p:tav>
                                        <p:tav tm="100000">
                                          <p:val>
                                            <p:strVal val="#ppt_x"/>
                                          </p:val>
                                        </p:tav>
                                      </p:tavLst>
                                    </p:anim>
                                    <p:anim calcmode="lin" valueType="num">
                                      <p:cBhvr additive="base">
                                        <p:cTn id="76" dur="30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2" fill="hold" nodeType="withEffect">
                                  <p:stCondLst>
                                    <p:cond delay="50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3000" fill="hold"/>
                                        <p:tgtEl>
                                          <p:spTgt spid="44"/>
                                        </p:tgtEl>
                                        <p:attrNameLst>
                                          <p:attrName>ppt_x</p:attrName>
                                        </p:attrNameLst>
                                      </p:cBhvr>
                                      <p:tavLst>
                                        <p:tav tm="0">
                                          <p:val>
                                            <p:strVal val="1+#ppt_w/2"/>
                                          </p:val>
                                        </p:tav>
                                        <p:tav tm="100000">
                                          <p:val>
                                            <p:strVal val="#ppt_x"/>
                                          </p:val>
                                        </p:tav>
                                      </p:tavLst>
                                    </p:anim>
                                    <p:anim calcmode="lin" valueType="num">
                                      <p:cBhvr additive="base">
                                        <p:cTn id="80" dur="3000" fill="hold"/>
                                        <p:tgtEl>
                                          <p:spTgt spid="44"/>
                                        </p:tgtEl>
                                        <p:attrNameLst>
                                          <p:attrName>ppt_y</p:attrName>
                                        </p:attrNameLst>
                                      </p:cBhvr>
                                      <p:tavLst>
                                        <p:tav tm="0">
                                          <p:val>
                                            <p:strVal val="#ppt_y"/>
                                          </p:val>
                                        </p:tav>
                                        <p:tav tm="100000">
                                          <p:val>
                                            <p:strVal val="#ppt_y"/>
                                          </p:val>
                                        </p:tav>
                                      </p:tavLst>
                                    </p:anim>
                                  </p:childTnLst>
                                </p:cTn>
                              </p:par>
                              <p:par>
                                <p:cTn id="81" presetID="2" presetClass="entr" presetSubtype="1" fill="hold" nodeType="withEffect">
                                  <p:stCondLst>
                                    <p:cond delay="5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3000" fill="hold"/>
                                        <p:tgtEl>
                                          <p:spTgt spid="45"/>
                                        </p:tgtEl>
                                        <p:attrNameLst>
                                          <p:attrName>ppt_x</p:attrName>
                                        </p:attrNameLst>
                                      </p:cBhvr>
                                      <p:tavLst>
                                        <p:tav tm="0">
                                          <p:val>
                                            <p:strVal val="#ppt_x"/>
                                          </p:val>
                                        </p:tav>
                                        <p:tav tm="100000">
                                          <p:val>
                                            <p:strVal val="#ppt_x"/>
                                          </p:val>
                                        </p:tav>
                                      </p:tavLst>
                                    </p:anim>
                                    <p:anim calcmode="lin" valueType="num">
                                      <p:cBhvr additive="base">
                                        <p:cTn id="84" dur="30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4" fill="hold" nodeType="withEffect">
                                  <p:stCondLst>
                                    <p:cond delay="50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3000" fill="hold"/>
                                        <p:tgtEl>
                                          <p:spTgt spid="46"/>
                                        </p:tgtEl>
                                        <p:attrNameLst>
                                          <p:attrName>ppt_x</p:attrName>
                                        </p:attrNameLst>
                                      </p:cBhvr>
                                      <p:tavLst>
                                        <p:tav tm="0">
                                          <p:val>
                                            <p:strVal val="#ppt_x"/>
                                          </p:val>
                                        </p:tav>
                                        <p:tav tm="100000">
                                          <p:val>
                                            <p:strVal val="#ppt_x"/>
                                          </p:val>
                                        </p:tav>
                                      </p:tavLst>
                                    </p:anim>
                                    <p:anim calcmode="lin" valueType="num">
                                      <p:cBhvr additive="base">
                                        <p:cTn id="88" dur="30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12" fill="hold" nodeType="withEffect">
                                  <p:stCondLst>
                                    <p:cond delay="50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3000" fill="hold"/>
                                        <p:tgtEl>
                                          <p:spTgt spid="47"/>
                                        </p:tgtEl>
                                        <p:attrNameLst>
                                          <p:attrName>ppt_x</p:attrName>
                                        </p:attrNameLst>
                                      </p:cBhvr>
                                      <p:tavLst>
                                        <p:tav tm="0">
                                          <p:val>
                                            <p:strVal val="0-#ppt_w/2"/>
                                          </p:val>
                                        </p:tav>
                                        <p:tav tm="100000">
                                          <p:val>
                                            <p:strVal val="#ppt_x"/>
                                          </p:val>
                                        </p:tav>
                                      </p:tavLst>
                                    </p:anim>
                                    <p:anim calcmode="lin" valueType="num">
                                      <p:cBhvr additive="base">
                                        <p:cTn id="92" dur="30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3" fill="hold" nodeType="withEffect">
                                  <p:stCondLst>
                                    <p:cond delay="500"/>
                                  </p:stCondLst>
                                  <p:childTnLst>
                                    <p:set>
                                      <p:cBhvr>
                                        <p:cTn id="94" dur="1" fill="hold">
                                          <p:stCondLst>
                                            <p:cond delay="0"/>
                                          </p:stCondLst>
                                        </p:cTn>
                                        <p:tgtEl>
                                          <p:spTgt spid="48"/>
                                        </p:tgtEl>
                                        <p:attrNameLst>
                                          <p:attrName>style.visibility</p:attrName>
                                        </p:attrNameLst>
                                      </p:cBhvr>
                                      <p:to>
                                        <p:strVal val="visible"/>
                                      </p:to>
                                    </p:set>
                                    <p:anim calcmode="lin" valueType="num">
                                      <p:cBhvr additive="base">
                                        <p:cTn id="95" dur="3000" fill="hold"/>
                                        <p:tgtEl>
                                          <p:spTgt spid="48"/>
                                        </p:tgtEl>
                                        <p:attrNameLst>
                                          <p:attrName>ppt_x</p:attrName>
                                        </p:attrNameLst>
                                      </p:cBhvr>
                                      <p:tavLst>
                                        <p:tav tm="0">
                                          <p:val>
                                            <p:strVal val="1+#ppt_w/2"/>
                                          </p:val>
                                        </p:tav>
                                        <p:tav tm="100000">
                                          <p:val>
                                            <p:strVal val="#ppt_x"/>
                                          </p:val>
                                        </p:tav>
                                      </p:tavLst>
                                    </p:anim>
                                    <p:anim calcmode="lin" valueType="num">
                                      <p:cBhvr additive="base">
                                        <p:cTn id="96" dur="3000" fill="hold"/>
                                        <p:tgtEl>
                                          <p:spTgt spid="48"/>
                                        </p:tgtEl>
                                        <p:attrNameLst>
                                          <p:attrName>ppt_y</p:attrName>
                                        </p:attrNameLst>
                                      </p:cBhvr>
                                      <p:tavLst>
                                        <p:tav tm="0">
                                          <p:val>
                                            <p:strVal val="0-#ppt_h/2"/>
                                          </p:val>
                                        </p:tav>
                                        <p:tav tm="100000">
                                          <p:val>
                                            <p:strVal val="#ppt_y"/>
                                          </p:val>
                                        </p:tav>
                                      </p:tavLst>
                                    </p:anim>
                                  </p:childTnLst>
                                </p:cTn>
                              </p:par>
                              <p:par>
                                <p:cTn id="97" presetID="2" presetClass="entr" presetSubtype="12" fill="hold" nodeType="withEffect">
                                  <p:stCondLst>
                                    <p:cond delay="50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3000" fill="hold"/>
                                        <p:tgtEl>
                                          <p:spTgt spid="49"/>
                                        </p:tgtEl>
                                        <p:attrNameLst>
                                          <p:attrName>ppt_x</p:attrName>
                                        </p:attrNameLst>
                                      </p:cBhvr>
                                      <p:tavLst>
                                        <p:tav tm="0">
                                          <p:val>
                                            <p:strVal val="0-#ppt_w/2"/>
                                          </p:val>
                                        </p:tav>
                                        <p:tav tm="100000">
                                          <p:val>
                                            <p:strVal val="#ppt_x"/>
                                          </p:val>
                                        </p:tav>
                                      </p:tavLst>
                                    </p:anim>
                                    <p:anim calcmode="lin" valueType="num">
                                      <p:cBhvr additive="base">
                                        <p:cTn id="100" dur="30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50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3000" fill="hold"/>
                                        <p:tgtEl>
                                          <p:spTgt spid="50"/>
                                        </p:tgtEl>
                                        <p:attrNameLst>
                                          <p:attrName>ppt_x</p:attrName>
                                        </p:attrNameLst>
                                      </p:cBhvr>
                                      <p:tavLst>
                                        <p:tav tm="0">
                                          <p:val>
                                            <p:strVal val="#ppt_x"/>
                                          </p:val>
                                        </p:tav>
                                        <p:tav tm="100000">
                                          <p:val>
                                            <p:strVal val="#ppt_x"/>
                                          </p:val>
                                        </p:tav>
                                      </p:tavLst>
                                    </p:anim>
                                    <p:anim calcmode="lin" valueType="num">
                                      <p:cBhvr additive="base">
                                        <p:cTn id="104" dur="30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2" fill="hold" nodeType="withEffect">
                                  <p:stCondLst>
                                    <p:cond delay="50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3000" fill="hold"/>
                                        <p:tgtEl>
                                          <p:spTgt spid="51"/>
                                        </p:tgtEl>
                                        <p:attrNameLst>
                                          <p:attrName>ppt_x</p:attrName>
                                        </p:attrNameLst>
                                      </p:cBhvr>
                                      <p:tavLst>
                                        <p:tav tm="0">
                                          <p:val>
                                            <p:strVal val="1+#ppt_w/2"/>
                                          </p:val>
                                        </p:tav>
                                        <p:tav tm="100000">
                                          <p:val>
                                            <p:strVal val="#ppt_x"/>
                                          </p:val>
                                        </p:tav>
                                      </p:tavLst>
                                    </p:anim>
                                    <p:anim calcmode="lin" valueType="num">
                                      <p:cBhvr additive="base">
                                        <p:cTn id="108" dur="3000" fill="hold"/>
                                        <p:tgtEl>
                                          <p:spTgt spid="51"/>
                                        </p:tgtEl>
                                        <p:attrNameLst>
                                          <p:attrName>ppt_y</p:attrName>
                                        </p:attrNameLst>
                                      </p:cBhvr>
                                      <p:tavLst>
                                        <p:tav tm="0">
                                          <p:val>
                                            <p:strVal val="#ppt_y"/>
                                          </p:val>
                                        </p:tav>
                                        <p:tav tm="100000">
                                          <p:val>
                                            <p:strVal val="#ppt_y"/>
                                          </p:val>
                                        </p:tav>
                                      </p:tavLst>
                                    </p:anim>
                                  </p:childTnLst>
                                </p:cTn>
                              </p:par>
                              <p:par>
                                <p:cTn id="109" presetID="2" presetClass="entr" presetSubtype="9" fill="hold" nodeType="withEffect">
                                  <p:stCondLst>
                                    <p:cond delay="50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3000" fill="hold"/>
                                        <p:tgtEl>
                                          <p:spTgt spid="52"/>
                                        </p:tgtEl>
                                        <p:attrNameLst>
                                          <p:attrName>ppt_x</p:attrName>
                                        </p:attrNameLst>
                                      </p:cBhvr>
                                      <p:tavLst>
                                        <p:tav tm="0">
                                          <p:val>
                                            <p:strVal val="0-#ppt_w/2"/>
                                          </p:val>
                                        </p:tav>
                                        <p:tav tm="100000">
                                          <p:val>
                                            <p:strVal val="#ppt_x"/>
                                          </p:val>
                                        </p:tav>
                                      </p:tavLst>
                                    </p:anim>
                                    <p:anim calcmode="lin" valueType="num">
                                      <p:cBhvr additive="base">
                                        <p:cTn id="112" dur="3000" fill="hold"/>
                                        <p:tgtEl>
                                          <p:spTgt spid="52"/>
                                        </p:tgtEl>
                                        <p:attrNameLst>
                                          <p:attrName>ppt_y</p:attrName>
                                        </p:attrNameLst>
                                      </p:cBhvr>
                                      <p:tavLst>
                                        <p:tav tm="0">
                                          <p:val>
                                            <p:strVal val="0-#ppt_h/2"/>
                                          </p:val>
                                        </p:tav>
                                        <p:tav tm="100000">
                                          <p:val>
                                            <p:strVal val="#ppt_y"/>
                                          </p:val>
                                        </p:tav>
                                      </p:tavLst>
                                    </p:anim>
                                  </p:childTnLst>
                                </p:cTn>
                              </p:par>
                              <p:par>
                                <p:cTn id="113" presetID="2" presetClass="entr" presetSubtype="4" fill="hold" nodeType="withEffect">
                                  <p:stCondLst>
                                    <p:cond delay="50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3000" fill="hold"/>
                                        <p:tgtEl>
                                          <p:spTgt spid="53"/>
                                        </p:tgtEl>
                                        <p:attrNameLst>
                                          <p:attrName>ppt_x</p:attrName>
                                        </p:attrNameLst>
                                      </p:cBhvr>
                                      <p:tavLst>
                                        <p:tav tm="0">
                                          <p:val>
                                            <p:strVal val="#ppt_x"/>
                                          </p:val>
                                        </p:tav>
                                        <p:tav tm="100000">
                                          <p:val>
                                            <p:strVal val="#ppt_x"/>
                                          </p:val>
                                        </p:tav>
                                      </p:tavLst>
                                    </p:anim>
                                    <p:anim calcmode="lin" valueType="num">
                                      <p:cBhvr additive="base">
                                        <p:cTn id="116" dur="30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6" fill="hold" nodeType="withEffect">
                                  <p:stCondLst>
                                    <p:cond delay="500"/>
                                  </p:stCondLst>
                                  <p:childTnLst>
                                    <p:set>
                                      <p:cBhvr>
                                        <p:cTn id="118" dur="1" fill="hold">
                                          <p:stCondLst>
                                            <p:cond delay="0"/>
                                          </p:stCondLst>
                                        </p:cTn>
                                        <p:tgtEl>
                                          <p:spTgt spid="54"/>
                                        </p:tgtEl>
                                        <p:attrNameLst>
                                          <p:attrName>style.visibility</p:attrName>
                                        </p:attrNameLst>
                                      </p:cBhvr>
                                      <p:to>
                                        <p:strVal val="visible"/>
                                      </p:to>
                                    </p:set>
                                    <p:anim calcmode="lin" valueType="num">
                                      <p:cBhvr additive="base">
                                        <p:cTn id="119" dur="3000" fill="hold"/>
                                        <p:tgtEl>
                                          <p:spTgt spid="54"/>
                                        </p:tgtEl>
                                        <p:attrNameLst>
                                          <p:attrName>ppt_x</p:attrName>
                                        </p:attrNameLst>
                                      </p:cBhvr>
                                      <p:tavLst>
                                        <p:tav tm="0">
                                          <p:val>
                                            <p:strVal val="1+#ppt_w/2"/>
                                          </p:val>
                                        </p:tav>
                                        <p:tav tm="100000">
                                          <p:val>
                                            <p:strVal val="#ppt_x"/>
                                          </p:val>
                                        </p:tav>
                                      </p:tavLst>
                                    </p:anim>
                                    <p:anim calcmode="lin" valueType="num">
                                      <p:cBhvr additive="base">
                                        <p:cTn id="120" dur="3000" fill="hold"/>
                                        <p:tgtEl>
                                          <p:spTgt spid="54"/>
                                        </p:tgtEl>
                                        <p:attrNameLst>
                                          <p:attrName>ppt_y</p:attrName>
                                        </p:attrNameLst>
                                      </p:cBhvr>
                                      <p:tavLst>
                                        <p:tav tm="0">
                                          <p:val>
                                            <p:strVal val="1+#ppt_h/2"/>
                                          </p:val>
                                        </p:tav>
                                        <p:tav tm="100000">
                                          <p:val>
                                            <p:strVal val="#ppt_y"/>
                                          </p:val>
                                        </p:tav>
                                      </p:tavLst>
                                    </p:anim>
                                  </p:childTnLst>
                                </p:cTn>
                              </p:par>
                              <p:par>
                                <p:cTn id="121" presetID="2" presetClass="entr" presetSubtype="2" fill="hold" nodeType="withEffect">
                                  <p:stCondLst>
                                    <p:cond delay="500"/>
                                  </p:stCondLst>
                                  <p:childTnLst>
                                    <p:set>
                                      <p:cBhvr>
                                        <p:cTn id="122" dur="1" fill="hold">
                                          <p:stCondLst>
                                            <p:cond delay="0"/>
                                          </p:stCondLst>
                                        </p:cTn>
                                        <p:tgtEl>
                                          <p:spTgt spid="55"/>
                                        </p:tgtEl>
                                        <p:attrNameLst>
                                          <p:attrName>style.visibility</p:attrName>
                                        </p:attrNameLst>
                                      </p:cBhvr>
                                      <p:to>
                                        <p:strVal val="visible"/>
                                      </p:to>
                                    </p:set>
                                    <p:anim calcmode="lin" valueType="num">
                                      <p:cBhvr additive="base">
                                        <p:cTn id="123" dur="3000" fill="hold"/>
                                        <p:tgtEl>
                                          <p:spTgt spid="55"/>
                                        </p:tgtEl>
                                        <p:attrNameLst>
                                          <p:attrName>ppt_x</p:attrName>
                                        </p:attrNameLst>
                                      </p:cBhvr>
                                      <p:tavLst>
                                        <p:tav tm="0">
                                          <p:val>
                                            <p:strVal val="1+#ppt_w/2"/>
                                          </p:val>
                                        </p:tav>
                                        <p:tav tm="100000">
                                          <p:val>
                                            <p:strVal val="#ppt_x"/>
                                          </p:val>
                                        </p:tav>
                                      </p:tavLst>
                                    </p:anim>
                                    <p:anim calcmode="lin" valueType="num">
                                      <p:cBhvr additive="base">
                                        <p:cTn id="124" dur="3000" fill="hold"/>
                                        <p:tgtEl>
                                          <p:spTgt spid="55"/>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500"/>
                                  </p:stCondLst>
                                  <p:childTnLst>
                                    <p:set>
                                      <p:cBhvr>
                                        <p:cTn id="126" dur="1" fill="hold">
                                          <p:stCondLst>
                                            <p:cond delay="0"/>
                                          </p:stCondLst>
                                        </p:cTn>
                                        <p:tgtEl>
                                          <p:spTgt spid="56"/>
                                        </p:tgtEl>
                                        <p:attrNameLst>
                                          <p:attrName>style.visibility</p:attrName>
                                        </p:attrNameLst>
                                      </p:cBhvr>
                                      <p:to>
                                        <p:strVal val="visible"/>
                                      </p:to>
                                    </p:set>
                                    <p:anim calcmode="lin" valueType="num">
                                      <p:cBhvr additive="base">
                                        <p:cTn id="127" dur="3000" fill="hold"/>
                                        <p:tgtEl>
                                          <p:spTgt spid="56"/>
                                        </p:tgtEl>
                                        <p:attrNameLst>
                                          <p:attrName>ppt_x</p:attrName>
                                        </p:attrNameLst>
                                      </p:cBhvr>
                                      <p:tavLst>
                                        <p:tav tm="0">
                                          <p:val>
                                            <p:strVal val="0-#ppt_w/2"/>
                                          </p:val>
                                        </p:tav>
                                        <p:tav tm="100000">
                                          <p:val>
                                            <p:strVal val="#ppt_x"/>
                                          </p:val>
                                        </p:tav>
                                      </p:tavLst>
                                    </p:anim>
                                    <p:anim calcmode="lin" valueType="num">
                                      <p:cBhvr additive="base">
                                        <p:cTn id="128" dur="3000" fill="hold"/>
                                        <p:tgtEl>
                                          <p:spTgt spid="56"/>
                                        </p:tgtEl>
                                        <p:attrNameLst>
                                          <p:attrName>ppt_y</p:attrName>
                                        </p:attrNameLst>
                                      </p:cBhvr>
                                      <p:tavLst>
                                        <p:tav tm="0">
                                          <p:val>
                                            <p:strVal val="#ppt_y"/>
                                          </p:val>
                                        </p:tav>
                                        <p:tav tm="100000">
                                          <p:val>
                                            <p:strVal val="#ppt_y"/>
                                          </p:val>
                                        </p:tav>
                                      </p:tavLst>
                                    </p:anim>
                                  </p:childTnLst>
                                </p:cTn>
                              </p:par>
                              <p:par>
                                <p:cTn id="129" presetID="2" presetClass="entr" presetSubtype="12" fill="hold" nodeType="withEffect">
                                  <p:stCondLst>
                                    <p:cond delay="500"/>
                                  </p:stCondLst>
                                  <p:childTnLst>
                                    <p:set>
                                      <p:cBhvr>
                                        <p:cTn id="130" dur="1" fill="hold">
                                          <p:stCondLst>
                                            <p:cond delay="0"/>
                                          </p:stCondLst>
                                        </p:cTn>
                                        <p:tgtEl>
                                          <p:spTgt spid="57"/>
                                        </p:tgtEl>
                                        <p:attrNameLst>
                                          <p:attrName>style.visibility</p:attrName>
                                        </p:attrNameLst>
                                      </p:cBhvr>
                                      <p:to>
                                        <p:strVal val="visible"/>
                                      </p:to>
                                    </p:set>
                                    <p:anim calcmode="lin" valueType="num">
                                      <p:cBhvr additive="base">
                                        <p:cTn id="131" dur="3000" fill="hold"/>
                                        <p:tgtEl>
                                          <p:spTgt spid="57"/>
                                        </p:tgtEl>
                                        <p:attrNameLst>
                                          <p:attrName>ppt_x</p:attrName>
                                        </p:attrNameLst>
                                      </p:cBhvr>
                                      <p:tavLst>
                                        <p:tav tm="0">
                                          <p:val>
                                            <p:strVal val="0-#ppt_w/2"/>
                                          </p:val>
                                        </p:tav>
                                        <p:tav tm="100000">
                                          <p:val>
                                            <p:strVal val="#ppt_x"/>
                                          </p:val>
                                        </p:tav>
                                      </p:tavLst>
                                    </p:anim>
                                    <p:anim calcmode="lin" valueType="num">
                                      <p:cBhvr additive="base">
                                        <p:cTn id="132" dur="3000" fill="hold"/>
                                        <p:tgtEl>
                                          <p:spTgt spid="5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500"/>
                                  </p:stCondLst>
                                  <p:childTnLst>
                                    <p:set>
                                      <p:cBhvr>
                                        <p:cTn id="134" dur="1" fill="hold">
                                          <p:stCondLst>
                                            <p:cond delay="0"/>
                                          </p:stCondLst>
                                        </p:cTn>
                                        <p:tgtEl>
                                          <p:spTgt spid="58"/>
                                        </p:tgtEl>
                                        <p:attrNameLst>
                                          <p:attrName>style.visibility</p:attrName>
                                        </p:attrNameLst>
                                      </p:cBhvr>
                                      <p:to>
                                        <p:strVal val="visible"/>
                                      </p:to>
                                    </p:set>
                                    <p:anim calcmode="lin" valueType="num">
                                      <p:cBhvr additive="base">
                                        <p:cTn id="135" dur="3000" fill="hold"/>
                                        <p:tgtEl>
                                          <p:spTgt spid="58"/>
                                        </p:tgtEl>
                                        <p:attrNameLst>
                                          <p:attrName>ppt_x</p:attrName>
                                        </p:attrNameLst>
                                      </p:cBhvr>
                                      <p:tavLst>
                                        <p:tav tm="0">
                                          <p:val>
                                            <p:strVal val="#ppt_x"/>
                                          </p:val>
                                        </p:tav>
                                        <p:tav tm="100000">
                                          <p:val>
                                            <p:strVal val="#ppt_x"/>
                                          </p:val>
                                        </p:tav>
                                      </p:tavLst>
                                    </p:anim>
                                    <p:anim calcmode="lin" valueType="num">
                                      <p:cBhvr additive="base">
                                        <p:cTn id="136" dur="3000" fill="hold"/>
                                        <p:tgtEl>
                                          <p:spTgt spid="58"/>
                                        </p:tgtEl>
                                        <p:attrNameLst>
                                          <p:attrName>ppt_y</p:attrName>
                                        </p:attrNameLst>
                                      </p:cBhvr>
                                      <p:tavLst>
                                        <p:tav tm="0">
                                          <p:val>
                                            <p:strVal val="1+#ppt_h/2"/>
                                          </p:val>
                                        </p:tav>
                                        <p:tav tm="100000">
                                          <p:val>
                                            <p:strVal val="#ppt_y"/>
                                          </p:val>
                                        </p:tav>
                                      </p:tavLst>
                                    </p:anim>
                                  </p:childTnLst>
                                </p:cTn>
                              </p:par>
                              <p:par>
                                <p:cTn id="137" presetID="2" presetClass="entr" presetSubtype="3" fill="hold" nodeType="withEffect">
                                  <p:stCondLst>
                                    <p:cond delay="500"/>
                                  </p:stCondLst>
                                  <p:childTnLst>
                                    <p:set>
                                      <p:cBhvr>
                                        <p:cTn id="138" dur="1" fill="hold">
                                          <p:stCondLst>
                                            <p:cond delay="0"/>
                                          </p:stCondLst>
                                        </p:cTn>
                                        <p:tgtEl>
                                          <p:spTgt spid="60"/>
                                        </p:tgtEl>
                                        <p:attrNameLst>
                                          <p:attrName>style.visibility</p:attrName>
                                        </p:attrNameLst>
                                      </p:cBhvr>
                                      <p:to>
                                        <p:strVal val="visible"/>
                                      </p:to>
                                    </p:set>
                                    <p:anim calcmode="lin" valueType="num">
                                      <p:cBhvr additive="base">
                                        <p:cTn id="139" dur="3000" fill="hold"/>
                                        <p:tgtEl>
                                          <p:spTgt spid="60"/>
                                        </p:tgtEl>
                                        <p:attrNameLst>
                                          <p:attrName>ppt_x</p:attrName>
                                        </p:attrNameLst>
                                      </p:cBhvr>
                                      <p:tavLst>
                                        <p:tav tm="0">
                                          <p:val>
                                            <p:strVal val="1+#ppt_w/2"/>
                                          </p:val>
                                        </p:tav>
                                        <p:tav tm="100000">
                                          <p:val>
                                            <p:strVal val="#ppt_x"/>
                                          </p:val>
                                        </p:tav>
                                      </p:tavLst>
                                    </p:anim>
                                    <p:anim calcmode="lin" valueType="num">
                                      <p:cBhvr additive="base">
                                        <p:cTn id="140" dur="3000" fill="hold"/>
                                        <p:tgtEl>
                                          <p:spTgt spid="60"/>
                                        </p:tgtEl>
                                        <p:attrNameLst>
                                          <p:attrName>ppt_y</p:attrName>
                                        </p:attrNameLst>
                                      </p:cBhvr>
                                      <p:tavLst>
                                        <p:tav tm="0">
                                          <p:val>
                                            <p:strVal val="0-#ppt_h/2"/>
                                          </p:val>
                                        </p:tav>
                                        <p:tav tm="100000">
                                          <p:val>
                                            <p:strVal val="#ppt_y"/>
                                          </p:val>
                                        </p:tav>
                                      </p:tavLst>
                                    </p:anim>
                                  </p:childTnLst>
                                </p:cTn>
                              </p:par>
                              <p:par>
                                <p:cTn id="141" presetID="2" presetClass="entr" presetSubtype="9" fill="hold" nodeType="withEffect">
                                  <p:stCondLst>
                                    <p:cond delay="500"/>
                                  </p:stCondLst>
                                  <p:childTnLst>
                                    <p:set>
                                      <p:cBhvr>
                                        <p:cTn id="142" dur="1" fill="hold">
                                          <p:stCondLst>
                                            <p:cond delay="0"/>
                                          </p:stCondLst>
                                        </p:cTn>
                                        <p:tgtEl>
                                          <p:spTgt spid="61"/>
                                        </p:tgtEl>
                                        <p:attrNameLst>
                                          <p:attrName>style.visibility</p:attrName>
                                        </p:attrNameLst>
                                      </p:cBhvr>
                                      <p:to>
                                        <p:strVal val="visible"/>
                                      </p:to>
                                    </p:set>
                                    <p:anim calcmode="lin" valueType="num">
                                      <p:cBhvr additive="base">
                                        <p:cTn id="143" dur="3000" fill="hold"/>
                                        <p:tgtEl>
                                          <p:spTgt spid="61"/>
                                        </p:tgtEl>
                                        <p:attrNameLst>
                                          <p:attrName>ppt_x</p:attrName>
                                        </p:attrNameLst>
                                      </p:cBhvr>
                                      <p:tavLst>
                                        <p:tav tm="0">
                                          <p:val>
                                            <p:strVal val="0-#ppt_w/2"/>
                                          </p:val>
                                        </p:tav>
                                        <p:tav tm="100000">
                                          <p:val>
                                            <p:strVal val="#ppt_x"/>
                                          </p:val>
                                        </p:tav>
                                      </p:tavLst>
                                    </p:anim>
                                    <p:anim calcmode="lin" valueType="num">
                                      <p:cBhvr additive="base">
                                        <p:cTn id="144" dur="3000" fill="hold"/>
                                        <p:tgtEl>
                                          <p:spTgt spid="61"/>
                                        </p:tgtEl>
                                        <p:attrNameLst>
                                          <p:attrName>ppt_y</p:attrName>
                                        </p:attrNameLst>
                                      </p:cBhvr>
                                      <p:tavLst>
                                        <p:tav tm="0">
                                          <p:val>
                                            <p:strVal val="0-#ppt_h/2"/>
                                          </p:val>
                                        </p:tav>
                                        <p:tav tm="100000">
                                          <p:val>
                                            <p:strVal val="#ppt_y"/>
                                          </p:val>
                                        </p:tav>
                                      </p:tavLst>
                                    </p:anim>
                                  </p:childTnLst>
                                </p:cTn>
                              </p:par>
                              <p:par>
                                <p:cTn id="145" presetID="2" presetClass="entr" presetSubtype="4" fill="hold" nodeType="withEffect">
                                  <p:stCondLst>
                                    <p:cond delay="500"/>
                                  </p:stCondLst>
                                  <p:childTnLst>
                                    <p:set>
                                      <p:cBhvr>
                                        <p:cTn id="146" dur="1" fill="hold">
                                          <p:stCondLst>
                                            <p:cond delay="0"/>
                                          </p:stCondLst>
                                        </p:cTn>
                                        <p:tgtEl>
                                          <p:spTgt spid="62"/>
                                        </p:tgtEl>
                                        <p:attrNameLst>
                                          <p:attrName>style.visibility</p:attrName>
                                        </p:attrNameLst>
                                      </p:cBhvr>
                                      <p:to>
                                        <p:strVal val="visible"/>
                                      </p:to>
                                    </p:set>
                                    <p:anim calcmode="lin" valueType="num">
                                      <p:cBhvr additive="base">
                                        <p:cTn id="147" dur="3000" fill="hold"/>
                                        <p:tgtEl>
                                          <p:spTgt spid="62"/>
                                        </p:tgtEl>
                                        <p:attrNameLst>
                                          <p:attrName>ppt_x</p:attrName>
                                        </p:attrNameLst>
                                      </p:cBhvr>
                                      <p:tavLst>
                                        <p:tav tm="0">
                                          <p:val>
                                            <p:strVal val="#ppt_x"/>
                                          </p:val>
                                        </p:tav>
                                        <p:tav tm="100000">
                                          <p:val>
                                            <p:strVal val="#ppt_x"/>
                                          </p:val>
                                        </p:tav>
                                      </p:tavLst>
                                    </p:anim>
                                    <p:anim calcmode="lin" valueType="num">
                                      <p:cBhvr additive="base">
                                        <p:cTn id="148" dur="3000" fill="hold"/>
                                        <p:tgtEl>
                                          <p:spTgt spid="62"/>
                                        </p:tgtEl>
                                        <p:attrNameLst>
                                          <p:attrName>ppt_y</p:attrName>
                                        </p:attrNameLst>
                                      </p:cBhvr>
                                      <p:tavLst>
                                        <p:tav tm="0">
                                          <p:val>
                                            <p:strVal val="1+#ppt_h/2"/>
                                          </p:val>
                                        </p:tav>
                                        <p:tav tm="100000">
                                          <p:val>
                                            <p:strVal val="#ppt_y"/>
                                          </p:val>
                                        </p:tav>
                                      </p:tavLst>
                                    </p:anim>
                                  </p:childTnLst>
                                </p:cTn>
                              </p:par>
                              <p:par>
                                <p:cTn id="149" presetID="2" presetClass="entr" presetSubtype="2" fill="hold" nodeType="withEffect">
                                  <p:stCondLst>
                                    <p:cond delay="500"/>
                                  </p:stCondLst>
                                  <p:childTnLst>
                                    <p:set>
                                      <p:cBhvr>
                                        <p:cTn id="150" dur="1" fill="hold">
                                          <p:stCondLst>
                                            <p:cond delay="0"/>
                                          </p:stCondLst>
                                        </p:cTn>
                                        <p:tgtEl>
                                          <p:spTgt spid="63"/>
                                        </p:tgtEl>
                                        <p:attrNameLst>
                                          <p:attrName>style.visibility</p:attrName>
                                        </p:attrNameLst>
                                      </p:cBhvr>
                                      <p:to>
                                        <p:strVal val="visible"/>
                                      </p:to>
                                    </p:set>
                                    <p:anim calcmode="lin" valueType="num">
                                      <p:cBhvr additive="base">
                                        <p:cTn id="151" dur="3000" fill="hold"/>
                                        <p:tgtEl>
                                          <p:spTgt spid="63"/>
                                        </p:tgtEl>
                                        <p:attrNameLst>
                                          <p:attrName>ppt_x</p:attrName>
                                        </p:attrNameLst>
                                      </p:cBhvr>
                                      <p:tavLst>
                                        <p:tav tm="0">
                                          <p:val>
                                            <p:strVal val="1+#ppt_w/2"/>
                                          </p:val>
                                        </p:tav>
                                        <p:tav tm="100000">
                                          <p:val>
                                            <p:strVal val="#ppt_x"/>
                                          </p:val>
                                        </p:tav>
                                      </p:tavLst>
                                    </p:anim>
                                    <p:anim calcmode="lin" valueType="num">
                                      <p:cBhvr additive="base">
                                        <p:cTn id="152" dur="3000" fill="hold"/>
                                        <p:tgtEl>
                                          <p:spTgt spid="63"/>
                                        </p:tgtEl>
                                        <p:attrNameLst>
                                          <p:attrName>ppt_y</p:attrName>
                                        </p:attrNameLst>
                                      </p:cBhvr>
                                      <p:tavLst>
                                        <p:tav tm="0">
                                          <p:val>
                                            <p:strVal val="#ppt_y"/>
                                          </p:val>
                                        </p:tav>
                                        <p:tav tm="100000">
                                          <p:val>
                                            <p:strVal val="#ppt_y"/>
                                          </p:val>
                                        </p:tav>
                                      </p:tavLst>
                                    </p:anim>
                                  </p:childTnLst>
                                </p:cTn>
                              </p:par>
                              <p:par>
                                <p:cTn id="153" presetID="2" presetClass="entr" presetSubtype="6" fill="hold" nodeType="withEffect">
                                  <p:stCondLst>
                                    <p:cond delay="500"/>
                                  </p:stCondLst>
                                  <p:childTnLst>
                                    <p:set>
                                      <p:cBhvr>
                                        <p:cTn id="154" dur="1" fill="hold">
                                          <p:stCondLst>
                                            <p:cond delay="0"/>
                                          </p:stCondLst>
                                        </p:cTn>
                                        <p:tgtEl>
                                          <p:spTgt spid="96"/>
                                        </p:tgtEl>
                                        <p:attrNameLst>
                                          <p:attrName>style.visibility</p:attrName>
                                        </p:attrNameLst>
                                      </p:cBhvr>
                                      <p:to>
                                        <p:strVal val="visible"/>
                                      </p:to>
                                    </p:set>
                                    <p:anim calcmode="lin" valueType="num">
                                      <p:cBhvr additive="base">
                                        <p:cTn id="155" dur="3000" fill="hold"/>
                                        <p:tgtEl>
                                          <p:spTgt spid="96"/>
                                        </p:tgtEl>
                                        <p:attrNameLst>
                                          <p:attrName>ppt_x</p:attrName>
                                        </p:attrNameLst>
                                      </p:cBhvr>
                                      <p:tavLst>
                                        <p:tav tm="0">
                                          <p:val>
                                            <p:strVal val="1+#ppt_w/2"/>
                                          </p:val>
                                        </p:tav>
                                        <p:tav tm="100000">
                                          <p:val>
                                            <p:strVal val="#ppt_x"/>
                                          </p:val>
                                        </p:tav>
                                      </p:tavLst>
                                    </p:anim>
                                    <p:anim calcmode="lin" valueType="num">
                                      <p:cBhvr additive="base">
                                        <p:cTn id="156" dur="3000" fill="hold"/>
                                        <p:tgtEl>
                                          <p:spTgt spid="96"/>
                                        </p:tgtEl>
                                        <p:attrNameLst>
                                          <p:attrName>ppt_y</p:attrName>
                                        </p:attrNameLst>
                                      </p:cBhvr>
                                      <p:tavLst>
                                        <p:tav tm="0">
                                          <p:val>
                                            <p:strVal val="1+#ppt_h/2"/>
                                          </p:val>
                                        </p:tav>
                                        <p:tav tm="100000">
                                          <p:val>
                                            <p:strVal val="#ppt_y"/>
                                          </p:val>
                                        </p:tav>
                                      </p:tavLst>
                                    </p:anim>
                                  </p:childTnLst>
                                </p:cTn>
                              </p:par>
                              <p:par>
                                <p:cTn id="157" presetID="2" presetClass="entr" presetSubtype="8" fill="hold" nodeType="withEffect">
                                  <p:stCondLst>
                                    <p:cond delay="500"/>
                                  </p:stCondLst>
                                  <p:childTnLst>
                                    <p:set>
                                      <p:cBhvr>
                                        <p:cTn id="158" dur="1" fill="hold">
                                          <p:stCondLst>
                                            <p:cond delay="0"/>
                                          </p:stCondLst>
                                        </p:cTn>
                                        <p:tgtEl>
                                          <p:spTgt spid="97"/>
                                        </p:tgtEl>
                                        <p:attrNameLst>
                                          <p:attrName>style.visibility</p:attrName>
                                        </p:attrNameLst>
                                      </p:cBhvr>
                                      <p:to>
                                        <p:strVal val="visible"/>
                                      </p:to>
                                    </p:set>
                                    <p:anim calcmode="lin" valueType="num">
                                      <p:cBhvr additive="base">
                                        <p:cTn id="159" dur="3000" fill="hold"/>
                                        <p:tgtEl>
                                          <p:spTgt spid="97"/>
                                        </p:tgtEl>
                                        <p:attrNameLst>
                                          <p:attrName>ppt_x</p:attrName>
                                        </p:attrNameLst>
                                      </p:cBhvr>
                                      <p:tavLst>
                                        <p:tav tm="0">
                                          <p:val>
                                            <p:strVal val="0-#ppt_w/2"/>
                                          </p:val>
                                        </p:tav>
                                        <p:tav tm="100000">
                                          <p:val>
                                            <p:strVal val="#ppt_x"/>
                                          </p:val>
                                        </p:tav>
                                      </p:tavLst>
                                    </p:anim>
                                    <p:anim calcmode="lin" valueType="num">
                                      <p:cBhvr additive="base">
                                        <p:cTn id="160" dur="3000" fill="hold"/>
                                        <p:tgtEl>
                                          <p:spTgt spid="97"/>
                                        </p:tgtEl>
                                        <p:attrNameLst>
                                          <p:attrName>ppt_y</p:attrName>
                                        </p:attrNameLst>
                                      </p:cBhvr>
                                      <p:tavLst>
                                        <p:tav tm="0">
                                          <p:val>
                                            <p:strVal val="#ppt_y"/>
                                          </p:val>
                                        </p:tav>
                                        <p:tav tm="100000">
                                          <p:val>
                                            <p:strVal val="#ppt_y"/>
                                          </p:val>
                                        </p:tav>
                                      </p:tavLst>
                                    </p:anim>
                                  </p:childTnLst>
                                </p:cTn>
                              </p:par>
                              <p:par>
                                <p:cTn id="161" presetID="2" presetClass="entr" presetSubtype="9" fill="hold" nodeType="withEffect">
                                  <p:stCondLst>
                                    <p:cond delay="500"/>
                                  </p:stCondLst>
                                  <p:childTnLst>
                                    <p:set>
                                      <p:cBhvr>
                                        <p:cTn id="162" dur="1" fill="hold">
                                          <p:stCondLst>
                                            <p:cond delay="0"/>
                                          </p:stCondLst>
                                        </p:cTn>
                                        <p:tgtEl>
                                          <p:spTgt spid="98"/>
                                        </p:tgtEl>
                                        <p:attrNameLst>
                                          <p:attrName>style.visibility</p:attrName>
                                        </p:attrNameLst>
                                      </p:cBhvr>
                                      <p:to>
                                        <p:strVal val="visible"/>
                                      </p:to>
                                    </p:set>
                                    <p:anim calcmode="lin" valueType="num">
                                      <p:cBhvr additive="base">
                                        <p:cTn id="163" dur="3000" fill="hold"/>
                                        <p:tgtEl>
                                          <p:spTgt spid="98"/>
                                        </p:tgtEl>
                                        <p:attrNameLst>
                                          <p:attrName>ppt_x</p:attrName>
                                        </p:attrNameLst>
                                      </p:cBhvr>
                                      <p:tavLst>
                                        <p:tav tm="0">
                                          <p:val>
                                            <p:strVal val="0-#ppt_w/2"/>
                                          </p:val>
                                        </p:tav>
                                        <p:tav tm="100000">
                                          <p:val>
                                            <p:strVal val="#ppt_x"/>
                                          </p:val>
                                        </p:tav>
                                      </p:tavLst>
                                    </p:anim>
                                    <p:anim calcmode="lin" valueType="num">
                                      <p:cBhvr additive="base">
                                        <p:cTn id="164" dur="3000" fill="hold"/>
                                        <p:tgtEl>
                                          <p:spTgt spid="98"/>
                                        </p:tgtEl>
                                        <p:attrNameLst>
                                          <p:attrName>ppt_y</p:attrName>
                                        </p:attrNameLst>
                                      </p:cBhvr>
                                      <p:tavLst>
                                        <p:tav tm="0">
                                          <p:val>
                                            <p:strVal val="0-#ppt_h/2"/>
                                          </p:val>
                                        </p:tav>
                                        <p:tav tm="100000">
                                          <p:val>
                                            <p:strVal val="#ppt_y"/>
                                          </p:val>
                                        </p:tav>
                                      </p:tavLst>
                                    </p:anim>
                                  </p:childTnLst>
                                </p:cTn>
                              </p:par>
                              <p:par>
                                <p:cTn id="165" presetID="2" presetClass="entr" presetSubtype="6" fill="hold" nodeType="withEffect">
                                  <p:stCondLst>
                                    <p:cond delay="500"/>
                                  </p:stCondLst>
                                  <p:childTnLst>
                                    <p:set>
                                      <p:cBhvr>
                                        <p:cTn id="166" dur="1" fill="hold">
                                          <p:stCondLst>
                                            <p:cond delay="0"/>
                                          </p:stCondLst>
                                        </p:cTn>
                                        <p:tgtEl>
                                          <p:spTgt spid="99"/>
                                        </p:tgtEl>
                                        <p:attrNameLst>
                                          <p:attrName>style.visibility</p:attrName>
                                        </p:attrNameLst>
                                      </p:cBhvr>
                                      <p:to>
                                        <p:strVal val="visible"/>
                                      </p:to>
                                    </p:set>
                                    <p:anim calcmode="lin" valueType="num">
                                      <p:cBhvr additive="base">
                                        <p:cTn id="167" dur="3000" fill="hold"/>
                                        <p:tgtEl>
                                          <p:spTgt spid="99"/>
                                        </p:tgtEl>
                                        <p:attrNameLst>
                                          <p:attrName>ppt_x</p:attrName>
                                        </p:attrNameLst>
                                      </p:cBhvr>
                                      <p:tavLst>
                                        <p:tav tm="0">
                                          <p:val>
                                            <p:strVal val="1+#ppt_w/2"/>
                                          </p:val>
                                        </p:tav>
                                        <p:tav tm="100000">
                                          <p:val>
                                            <p:strVal val="#ppt_x"/>
                                          </p:val>
                                        </p:tav>
                                      </p:tavLst>
                                    </p:anim>
                                    <p:anim calcmode="lin" valueType="num">
                                      <p:cBhvr additive="base">
                                        <p:cTn id="168" dur="3000" fill="hold"/>
                                        <p:tgtEl>
                                          <p:spTgt spid="99"/>
                                        </p:tgtEl>
                                        <p:attrNameLst>
                                          <p:attrName>ppt_y</p:attrName>
                                        </p:attrNameLst>
                                      </p:cBhvr>
                                      <p:tavLst>
                                        <p:tav tm="0">
                                          <p:val>
                                            <p:strVal val="1+#ppt_h/2"/>
                                          </p:val>
                                        </p:tav>
                                        <p:tav tm="100000">
                                          <p:val>
                                            <p:strVal val="#ppt_y"/>
                                          </p:val>
                                        </p:tav>
                                      </p:tavLst>
                                    </p:anim>
                                  </p:childTnLst>
                                </p:cTn>
                              </p:par>
                              <p:par>
                                <p:cTn id="169" presetID="2" presetClass="entr" presetSubtype="6" fill="hold" nodeType="withEffect">
                                  <p:stCondLst>
                                    <p:cond delay="500"/>
                                  </p:stCondLst>
                                  <p:childTnLst>
                                    <p:set>
                                      <p:cBhvr>
                                        <p:cTn id="170" dur="1" fill="hold">
                                          <p:stCondLst>
                                            <p:cond delay="0"/>
                                          </p:stCondLst>
                                        </p:cTn>
                                        <p:tgtEl>
                                          <p:spTgt spid="100"/>
                                        </p:tgtEl>
                                        <p:attrNameLst>
                                          <p:attrName>style.visibility</p:attrName>
                                        </p:attrNameLst>
                                      </p:cBhvr>
                                      <p:to>
                                        <p:strVal val="visible"/>
                                      </p:to>
                                    </p:set>
                                    <p:anim calcmode="lin" valueType="num">
                                      <p:cBhvr additive="base">
                                        <p:cTn id="171" dur="3000" fill="hold"/>
                                        <p:tgtEl>
                                          <p:spTgt spid="100"/>
                                        </p:tgtEl>
                                        <p:attrNameLst>
                                          <p:attrName>ppt_x</p:attrName>
                                        </p:attrNameLst>
                                      </p:cBhvr>
                                      <p:tavLst>
                                        <p:tav tm="0">
                                          <p:val>
                                            <p:strVal val="1+#ppt_w/2"/>
                                          </p:val>
                                        </p:tav>
                                        <p:tav tm="100000">
                                          <p:val>
                                            <p:strVal val="#ppt_x"/>
                                          </p:val>
                                        </p:tav>
                                      </p:tavLst>
                                    </p:anim>
                                    <p:anim calcmode="lin" valueType="num">
                                      <p:cBhvr additive="base">
                                        <p:cTn id="172" dur="3000" fill="hold"/>
                                        <p:tgtEl>
                                          <p:spTgt spid="100"/>
                                        </p:tgtEl>
                                        <p:attrNameLst>
                                          <p:attrName>ppt_y</p:attrName>
                                        </p:attrNameLst>
                                      </p:cBhvr>
                                      <p:tavLst>
                                        <p:tav tm="0">
                                          <p:val>
                                            <p:strVal val="1+#ppt_h/2"/>
                                          </p:val>
                                        </p:tav>
                                        <p:tav tm="100000">
                                          <p:val>
                                            <p:strVal val="#ppt_y"/>
                                          </p:val>
                                        </p:tav>
                                      </p:tavLst>
                                    </p:anim>
                                  </p:childTnLst>
                                </p:cTn>
                              </p:par>
                              <p:par>
                                <p:cTn id="173" presetID="2" presetClass="entr" presetSubtype="8" fill="hold" nodeType="withEffect">
                                  <p:stCondLst>
                                    <p:cond delay="500"/>
                                  </p:stCondLst>
                                  <p:childTnLst>
                                    <p:set>
                                      <p:cBhvr>
                                        <p:cTn id="174" dur="1" fill="hold">
                                          <p:stCondLst>
                                            <p:cond delay="0"/>
                                          </p:stCondLst>
                                        </p:cTn>
                                        <p:tgtEl>
                                          <p:spTgt spid="101"/>
                                        </p:tgtEl>
                                        <p:attrNameLst>
                                          <p:attrName>style.visibility</p:attrName>
                                        </p:attrNameLst>
                                      </p:cBhvr>
                                      <p:to>
                                        <p:strVal val="visible"/>
                                      </p:to>
                                    </p:set>
                                    <p:anim calcmode="lin" valueType="num">
                                      <p:cBhvr additive="base">
                                        <p:cTn id="175" dur="3000" fill="hold"/>
                                        <p:tgtEl>
                                          <p:spTgt spid="101"/>
                                        </p:tgtEl>
                                        <p:attrNameLst>
                                          <p:attrName>ppt_x</p:attrName>
                                        </p:attrNameLst>
                                      </p:cBhvr>
                                      <p:tavLst>
                                        <p:tav tm="0">
                                          <p:val>
                                            <p:strVal val="0-#ppt_w/2"/>
                                          </p:val>
                                        </p:tav>
                                        <p:tav tm="100000">
                                          <p:val>
                                            <p:strVal val="#ppt_x"/>
                                          </p:val>
                                        </p:tav>
                                      </p:tavLst>
                                    </p:anim>
                                    <p:anim calcmode="lin" valueType="num">
                                      <p:cBhvr additive="base">
                                        <p:cTn id="176" dur="3000" fill="hold"/>
                                        <p:tgtEl>
                                          <p:spTgt spid="101"/>
                                        </p:tgtEl>
                                        <p:attrNameLst>
                                          <p:attrName>ppt_y</p:attrName>
                                        </p:attrNameLst>
                                      </p:cBhvr>
                                      <p:tavLst>
                                        <p:tav tm="0">
                                          <p:val>
                                            <p:strVal val="#ppt_y"/>
                                          </p:val>
                                        </p:tav>
                                        <p:tav tm="100000">
                                          <p:val>
                                            <p:strVal val="#ppt_y"/>
                                          </p:val>
                                        </p:tav>
                                      </p:tavLst>
                                    </p:anim>
                                  </p:childTnLst>
                                </p:cTn>
                              </p:par>
                              <p:par>
                                <p:cTn id="177" presetID="2" presetClass="entr" presetSubtype="4" fill="hold" nodeType="withEffect">
                                  <p:stCondLst>
                                    <p:cond delay="500"/>
                                  </p:stCondLst>
                                  <p:childTnLst>
                                    <p:set>
                                      <p:cBhvr>
                                        <p:cTn id="178" dur="1" fill="hold">
                                          <p:stCondLst>
                                            <p:cond delay="0"/>
                                          </p:stCondLst>
                                        </p:cTn>
                                        <p:tgtEl>
                                          <p:spTgt spid="102"/>
                                        </p:tgtEl>
                                        <p:attrNameLst>
                                          <p:attrName>style.visibility</p:attrName>
                                        </p:attrNameLst>
                                      </p:cBhvr>
                                      <p:to>
                                        <p:strVal val="visible"/>
                                      </p:to>
                                    </p:set>
                                    <p:anim calcmode="lin" valueType="num">
                                      <p:cBhvr additive="base">
                                        <p:cTn id="179" dur="3000" fill="hold"/>
                                        <p:tgtEl>
                                          <p:spTgt spid="102"/>
                                        </p:tgtEl>
                                        <p:attrNameLst>
                                          <p:attrName>ppt_x</p:attrName>
                                        </p:attrNameLst>
                                      </p:cBhvr>
                                      <p:tavLst>
                                        <p:tav tm="0">
                                          <p:val>
                                            <p:strVal val="#ppt_x"/>
                                          </p:val>
                                        </p:tav>
                                        <p:tav tm="100000">
                                          <p:val>
                                            <p:strVal val="#ppt_x"/>
                                          </p:val>
                                        </p:tav>
                                      </p:tavLst>
                                    </p:anim>
                                    <p:anim calcmode="lin" valueType="num">
                                      <p:cBhvr additive="base">
                                        <p:cTn id="180" dur="3000" fill="hold"/>
                                        <p:tgtEl>
                                          <p:spTgt spid="102"/>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500"/>
                                  </p:stCondLst>
                                  <p:childTnLst>
                                    <p:set>
                                      <p:cBhvr>
                                        <p:cTn id="182" dur="1" fill="hold">
                                          <p:stCondLst>
                                            <p:cond delay="0"/>
                                          </p:stCondLst>
                                        </p:cTn>
                                        <p:tgtEl>
                                          <p:spTgt spid="103"/>
                                        </p:tgtEl>
                                        <p:attrNameLst>
                                          <p:attrName>style.visibility</p:attrName>
                                        </p:attrNameLst>
                                      </p:cBhvr>
                                      <p:to>
                                        <p:strVal val="visible"/>
                                      </p:to>
                                    </p:set>
                                    <p:anim calcmode="lin" valueType="num">
                                      <p:cBhvr additive="base">
                                        <p:cTn id="183" dur="3000" fill="hold"/>
                                        <p:tgtEl>
                                          <p:spTgt spid="103"/>
                                        </p:tgtEl>
                                        <p:attrNameLst>
                                          <p:attrName>ppt_x</p:attrName>
                                        </p:attrNameLst>
                                      </p:cBhvr>
                                      <p:tavLst>
                                        <p:tav tm="0">
                                          <p:val>
                                            <p:strVal val="#ppt_x"/>
                                          </p:val>
                                        </p:tav>
                                        <p:tav tm="100000">
                                          <p:val>
                                            <p:strVal val="#ppt_x"/>
                                          </p:val>
                                        </p:tav>
                                      </p:tavLst>
                                    </p:anim>
                                    <p:anim calcmode="lin" valueType="num">
                                      <p:cBhvr additive="base">
                                        <p:cTn id="184" dur="3000" fill="hold"/>
                                        <p:tgtEl>
                                          <p:spTgt spid="103"/>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500"/>
                                  </p:stCondLst>
                                  <p:childTnLst>
                                    <p:set>
                                      <p:cBhvr>
                                        <p:cTn id="186" dur="1" fill="hold">
                                          <p:stCondLst>
                                            <p:cond delay="0"/>
                                          </p:stCondLst>
                                        </p:cTn>
                                        <p:tgtEl>
                                          <p:spTgt spid="104"/>
                                        </p:tgtEl>
                                        <p:attrNameLst>
                                          <p:attrName>style.visibility</p:attrName>
                                        </p:attrNameLst>
                                      </p:cBhvr>
                                      <p:to>
                                        <p:strVal val="visible"/>
                                      </p:to>
                                    </p:set>
                                    <p:anim calcmode="lin" valueType="num">
                                      <p:cBhvr additive="base">
                                        <p:cTn id="187" dur="3000" fill="hold"/>
                                        <p:tgtEl>
                                          <p:spTgt spid="104"/>
                                        </p:tgtEl>
                                        <p:attrNameLst>
                                          <p:attrName>ppt_x</p:attrName>
                                        </p:attrNameLst>
                                      </p:cBhvr>
                                      <p:tavLst>
                                        <p:tav tm="0">
                                          <p:val>
                                            <p:strVal val="#ppt_x"/>
                                          </p:val>
                                        </p:tav>
                                        <p:tav tm="100000">
                                          <p:val>
                                            <p:strVal val="#ppt_x"/>
                                          </p:val>
                                        </p:tav>
                                      </p:tavLst>
                                    </p:anim>
                                    <p:anim calcmode="lin" valueType="num">
                                      <p:cBhvr additive="base">
                                        <p:cTn id="188" dur="3000" fill="hold"/>
                                        <p:tgtEl>
                                          <p:spTgt spid="104"/>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500"/>
                                  </p:stCondLst>
                                  <p:childTnLst>
                                    <p:set>
                                      <p:cBhvr>
                                        <p:cTn id="190" dur="1" fill="hold">
                                          <p:stCondLst>
                                            <p:cond delay="0"/>
                                          </p:stCondLst>
                                        </p:cTn>
                                        <p:tgtEl>
                                          <p:spTgt spid="105"/>
                                        </p:tgtEl>
                                        <p:attrNameLst>
                                          <p:attrName>style.visibility</p:attrName>
                                        </p:attrNameLst>
                                      </p:cBhvr>
                                      <p:to>
                                        <p:strVal val="visible"/>
                                      </p:to>
                                    </p:set>
                                    <p:anim calcmode="lin" valueType="num">
                                      <p:cBhvr additive="base">
                                        <p:cTn id="191" dur="3000" fill="hold"/>
                                        <p:tgtEl>
                                          <p:spTgt spid="105"/>
                                        </p:tgtEl>
                                        <p:attrNameLst>
                                          <p:attrName>ppt_x</p:attrName>
                                        </p:attrNameLst>
                                      </p:cBhvr>
                                      <p:tavLst>
                                        <p:tav tm="0">
                                          <p:val>
                                            <p:strVal val="#ppt_x"/>
                                          </p:val>
                                        </p:tav>
                                        <p:tav tm="100000">
                                          <p:val>
                                            <p:strVal val="#ppt_x"/>
                                          </p:val>
                                        </p:tav>
                                      </p:tavLst>
                                    </p:anim>
                                    <p:anim calcmode="lin" valueType="num">
                                      <p:cBhvr additive="base">
                                        <p:cTn id="192" dur="3000" fill="hold"/>
                                        <p:tgtEl>
                                          <p:spTgt spid="105"/>
                                        </p:tgtEl>
                                        <p:attrNameLst>
                                          <p:attrName>ppt_y</p:attrName>
                                        </p:attrNameLst>
                                      </p:cBhvr>
                                      <p:tavLst>
                                        <p:tav tm="0">
                                          <p:val>
                                            <p:strVal val="1+#ppt_h/2"/>
                                          </p:val>
                                        </p:tav>
                                        <p:tav tm="100000">
                                          <p:val>
                                            <p:strVal val="#ppt_y"/>
                                          </p:val>
                                        </p:tav>
                                      </p:tavLst>
                                    </p:anim>
                                  </p:childTnLst>
                                </p:cTn>
                              </p:par>
                              <p:par>
                                <p:cTn id="193" presetID="2" presetClass="entr" presetSubtype="6" fill="hold" nodeType="withEffect">
                                  <p:stCondLst>
                                    <p:cond delay="500"/>
                                  </p:stCondLst>
                                  <p:childTnLst>
                                    <p:set>
                                      <p:cBhvr>
                                        <p:cTn id="194" dur="1" fill="hold">
                                          <p:stCondLst>
                                            <p:cond delay="0"/>
                                          </p:stCondLst>
                                        </p:cTn>
                                        <p:tgtEl>
                                          <p:spTgt spid="106"/>
                                        </p:tgtEl>
                                        <p:attrNameLst>
                                          <p:attrName>style.visibility</p:attrName>
                                        </p:attrNameLst>
                                      </p:cBhvr>
                                      <p:to>
                                        <p:strVal val="visible"/>
                                      </p:to>
                                    </p:set>
                                    <p:anim calcmode="lin" valueType="num">
                                      <p:cBhvr additive="base">
                                        <p:cTn id="195" dur="3000" fill="hold"/>
                                        <p:tgtEl>
                                          <p:spTgt spid="106"/>
                                        </p:tgtEl>
                                        <p:attrNameLst>
                                          <p:attrName>ppt_x</p:attrName>
                                        </p:attrNameLst>
                                      </p:cBhvr>
                                      <p:tavLst>
                                        <p:tav tm="0">
                                          <p:val>
                                            <p:strVal val="1+#ppt_w/2"/>
                                          </p:val>
                                        </p:tav>
                                        <p:tav tm="100000">
                                          <p:val>
                                            <p:strVal val="#ppt_x"/>
                                          </p:val>
                                        </p:tav>
                                      </p:tavLst>
                                    </p:anim>
                                    <p:anim calcmode="lin" valueType="num">
                                      <p:cBhvr additive="base">
                                        <p:cTn id="196" dur="3000" fill="hold"/>
                                        <p:tgtEl>
                                          <p:spTgt spid="106"/>
                                        </p:tgtEl>
                                        <p:attrNameLst>
                                          <p:attrName>ppt_y</p:attrName>
                                        </p:attrNameLst>
                                      </p:cBhvr>
                                      <p:tavLst>
                                        <p:tav tm="0">
                                          <p:val>
                                            <p:strVal val="1+#ppt_h/2"/>
                                          </p:val>
                                        </p:tav>
                                        <p:tav tm="100000">
                                          <p:val>
                                            <p:strVal val="#ppt_y"/>
                                          </p:val>
                                        </p:tav>
                                      </p:tavLst>
                                    </p:anim>
                                  </p:childTnLst>
                                </p:cTn>
                              </p:par>
                              <p:par>
                                <p:cTn id="197" presetID="2" presetClass="entr" presetSubtype="12" fill="hold" nodeType="withEffect">
                                  <p:stCondLst>
                                    <p:cond delay="500"/>
                                  </p:stCondLst>
                                  <p:childTnLst>
                                    <p:set>
                                      <p:cBhvr>
                                        <p:cTn id="198" dur="1" fill="hold">
                                          <p:stCondLst>
                                            <p:cond delay="0"/>
                                          </p:stCondLst>
                                        </p:cTn>
                                        <p:tgtEl>
                                          <p:spTgt spid="107"/>
                                        </p:tgtEl>
                                        <p:attrNameLst>
                                          <p:attrName>style.visibility</p:attrName>
                                        </p:attrNameLst>
                                      </p:cBhvr>
                                      <p:to>
                                        <p:strVal val="visible"/>
                                      </p:to>
                                    </p:set>
                                    <p:anim calcmode="lin" valueType="num">
                                      <p:cBhvr additive="base">
                                        <p:cTn id="199" dur="3000" fill="hold"/>
                                        <p:tgtEl>
                                          <p:spTgt spid="107"/>
                                        </p:tgtEl>
                                        <p:attrNameLst>
                                          <p:attrName>ppt_x</p:attrName>
                                        </p:attrNameLst>
                                      </p:cBhvr>
                                      <p:tavLst>
                                        <p:tav tm="0">
                                          <p:val>
                                            <p:strVal val="0-#ppt_w/2"/>
                                          </p:val>
                                        </p:tav>
                                        <p:tav tm="100000">
                                          <p:val>
                                            <p:strVal val="#ppt_x"/>
                                          </p:val>
                                        </p:tav>
                                      </p:tavLst>
                                    </p:anim>
                                    <p:anim calcmode="lin" valueType="num">
                                      <p:cBhvr additive="base">
                                        <p:cTn id="200" dur="3000" fill="hold"/>
                                        <p:tgtEl>
                                          <p:spTgt spid="107"/>
                                        </p:tgtEl>
                                        <p:attrNameLst>
                                          <p:attrName>ppt_y</p:attrName>
                                        </p:attrNameLst>
                                      </p:cBhvr>
                                      <p:tavLst>
                                        <p:tav tm="0">
                                          <p:val>
                                            <p:strVal val="1+#ppt_h/2"/>
                                          </p:val>
                                        </p:tav>
                                        <p:tav tm="100000">
                                          <p:val>
                                            <p:strVal val="#ppt_y"/>
                                          </p:val>
                                        </p:tav>
                                      </p:tavLst>
                                    </p:anim>
                                  </p:childTnLst>
                                </p:cTn>
                              </p:par>
                              <p:par>
                                <p:cTn id="201" presetID="2" presetClass="entr" presetSubtype="12" fill="hold" nodeType="withEffect">
                                  <p:stCondLst>
                                    <p:cond delay="500"/>
                                  </p:stCondLst>
                                  <p:childTnLst>
                                    <p:set>
                                      <p:cBhvr>
                                        <p:cTn id="202" dur="1" fill="hold">
                                          <p:stCondLst>
                                            <p:cond delay="0"/>
                                          </p:stCondLst>
                                        </p:cTn>
                                        <p:tgtEl>
                                          <p:spTgt spid="108"/>
                                        </p:tgtEl>
                                        <p:attrNameLst>
                                          <p:attrName>style.visibility</p:attrName>
                                        </p:attrNameLst>
                                      </p:cBhvr>
                                      <p:to>
                                        <p:strVal val="visible"/>
                                      </p:to>
                                    </p:set>
                                    <p:anim calcmode="lin" valueType="num">
                                      <p:cBhvr additive="base">
                                        <p:cTn id="203" dur="3000" fill="hold"/>
                                        <p:tgtEl>
                                          <p:spTgt spid="108"/>
                                        </p:tgtEl>
                                        <p:attrNameLst>
                                          <p:attrName>ppt_x</p:attrName>
                                        </p:attrNameLst>
                                      </p:cBhvr>
                                      <p:tavLst>
                                        <p:tav tm="0">
                                          <p:val>
                                            <p:strVal val="0-#ppt_w/2"/>
                                          </p:val>
                                        </p:tav>
                                        <p:tav tm="100000">
                                          <p:val>
                                            <p:strVal val="#ppt_x"/>
                                          </p:val>
                                        </p:tav>
                                      </p:tavLst>
                                    </p:anim>
                                    <p:anim calcmode="lin" valueType="num">
                                      <p:cBhvr additive="base">
                                        <p:cTn id="204" dur="3000" fill="hold"/>
                                        <p:tgtEl>
                                          <p:spTgt spid="108"/>
                                        </p:tgtEl>
                                        <p:attrNameLst>
                                          <p:attrName>ppt_y</p:attrName>
                                        </p:attrNameLst>
                                      </p:cBhvr>
                                      <p:tavLst>
                                        <p:tav tm="0">
                                          <p:val>
                                            <p:strVal val="1+#ppt_h/2"/>
                                          </p:val>
                                        </p:tav>
                                        <p:tav tm="100000">
                                          <p:val>
                                            <p:strVal val="#ppt_y"/>
                                          </p:val>
                                        </p:tav>
                                      </p:tavLst>
                                    </p:anim>
                                  </p:childTnLst>
                                </p:cTn>
                              </p:par>
                              <p:par>
                                <p:cTn id="205" presetID="2" presetClass="entr" presetSubtype="12" fill="hold" nodeType="withEffect">
                                  <p:stCondLst>
                                    <p:cond delay="500"/>
                                  </p:stCondLst>
                                  <p:childTnLst>
                                    <p:set>
                                      <p:cBhvr>
                                        <p:cTn id="206" dur="1" fill="hold">
                                          <p:stCondLst>
                                            <p:cond delay="0"/>
                                          </p:stCondLst>
                                        </p:cTn>
                                        <p:tgtEl>
                                          <p:spTgt spid="110"/>
                                        </p:tgtEl>
                                        <p:attrNameLst>
                                          <p:attrName>style.visibility</p:attrName>
                                        </p:attrNameLst>
                                      </p:cBhvr>
                                      <p:to>
                                        <p:strVal val="visible"/>
                                      </p:to>
                                    </p:set>
                                    <p:anim calcmode="lin" valueType="num">
                                      <p:cBhvr additive="base">
                                        <p:cTn id="207" dur="3000" fill="hold"/>
                                        <p:tgtEl>
                                          <p:spTgt spid="110"/>
                                        </p:tgtEl>
                                        <p:attrNameLst>
                                          <p:attrName>ppt_x</p:attrName>
                                        </p:attrNameLst>
                                      </p:cBhvr>
                                      <p:tavLst>
                                        <p:tav tm="0">
                                          <p:val>
                                            <p:strVal val="0-#ppt_w/2"/>
                                          </p:val>
                                        </p:tav>
                                        <p:tav tm="100000">
                                          <p:val>
                                            <p:strVal val="#ppt_x"/>
                                          </p:val>
                                        </p:tav>
                                      </p:tavLst>
                                    </p:anim>
                                    <p:anim calcmode="lin" valueType="num">
                                      <p:cBhvr additive="base">
                                        <p:cTn id="208" dur="3000" fill="hold"/>
                                        <p:tgtEl>
                                          <p:spTgt spid="110"/>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500"/>
                                  </p:stCondLst>
                                  <p:childTnLst>
                                    <p:set>
                                      <p:cBhvr>
                                        <p:cTn id="210" dur="1" fill="hold">
                                          <p:stCondLst>
                                            <p:cond delay="0"/>
                                          </p:stCondLst>
                                        </p:cTn>
                                        <p:tgtEl>
                                          <p:spTgt spid="111"/>
                                        </p:tgtEl>
                                        <p:attrNameLst>
                                          <p:attrName>style.visibility</p:attrName>
                                        </p:attrNameLst>
                                      </p:cBhvr>
                                      <p:to>
                                        <p:strVal val="visible"/>
                                      </p:to>
                                    </p:set>
                                    <p:anim calcmode="lin" valueType="num">
                                      <p:cBhvr additive="base">
                                        <p:cTn id="211" dur="3000" fill="hold"/>
                                        <p:tgtEl>
                                          <p:spTgt spid="111"/>
                                        </p:tgtEl>
                                        <p:attrNameLst>
                                          <p:attrName>ppt_x</p:attrName>
                                        </p:attrNameLst>
                                      </p:cBhvr>
                                      <p:tavLst>
                                        <p:tav tm="0">
                                          <p:val>
                                            <p:strVal val="#ppt_x"/>
                                          </p:val>
                                        </p:tav>
                                        <p:tav tm="100000">
                                          <p:val>
                                            <p:strVal val="#ppt_x"/>
                                          </p:val>
                                        </p:tav>
                                      </p:tavLst>
                                    </p:anim>
                                    <p:anim calcmode="lin" valueType="num">
                                      <p:cBhvr additive="base">
                                        <p:cTn id="212" dur="3000" fill="hold"/>
                                        <p:tgtEl>
                                          <p:spTgt spid="111"/>
                                        </p:tgtEl>
                                        <p:attrNameLst>
                                          <p:attrName>ppt_y</p:attrName>
                                        </p:attrNameLst>
                                      </p:cBhvr>
                                      <p:tavLst>
                                        <p:tav tm="0">
                                          <p:val>
                                            <p:strVal val="1+#ppt_h/2"/>
                                          </p:val>
                                        </p:tav>
                                        <p:tav tm="100000">
                                          <p:val>
                                            <p:strVal val="#ppt_y"/>
                                          </p:val>
                                        </p:tav>
                                      </p:tavLst>
                                    </p:anim>
                                  </p:childTnLst>
                                </p:cTn>
                              </p:par>
                              <p:par>
                                <p:cTn id="213" presetID="2" presetClass="entr" presetSubtype="4" fill="hold" nodeType="withEffect">
                                  <p:stCondLst>
                                    <p:cond delay="500"/>
                                  </p:stCondLst>
                                  <p:childTnLst>
                                    <p:set>
                                      <p:cBhvr>
                                        <p:cTn id="214" dur="1" fill="hold">
                                          <p:stCondLst>
                                            <p:cond delay="0"/>
                                          </p:stCondLst>
                                        </p:cTn>
                                        <p:tgtEl>
                                          <p:spTgt spid="112"/>
                                        </p:tgtEl>
                                        <p:attrNameLst>
                                          <p:attrName>style.visibility</p:attrName>
                                        </p:attrNameLst>
                                      </p:cBhvr>
                                      <p:to>
                                        <p:strVal val="visible"/>
                                      </p:to>
                                    </p:set>
                                    <p:anim calcmode="lin" valueType="num">
                                      <p:cBhvr additive="base">
                                        <p:cTn id="215" dur="3000" fill="hold"/>
                                        <p:tgtEl>
                                          <p:spTgt spid="112"/>
                                        </p:tgtEl>
                                        <p:attrNameLst>
                                          <p:attrName>ppt_x</p:attrName>
                                        </p:attrNameLst>
                                      </p:cBhvr>
                                      <p:tavLst>
                                        <p:tav tm="0">
                                          <p:val>
                                            <p:strVal val="#ppt_x"/>
                                          </p:val>
                                        </p:tav>
                                        <p:tav tm="100000">
                                          <p:val>
                                            <p:strVal val="#ppt_x"/>
                                          </p:val>
                                        </p:tav>
                                      </p:tavLst>
                                    </p:anim>
                                    <p:anim calcmode="lin" valueType="num">
                                      <p:cBhvr additive="base">
                                        <p:cTn id="216" dur="3000" fill="hold"/>
                                        <p:tgtEl>
                                          <p:spTgt spid="112"/>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500"/>
                                  </p:stCondLst>
                                  <p:childTnLst>
                                    <p:set>
                                      <p:cBhvr>
                                        <p:cTn id="218" dur="1" fill="hold">
                                          <p:stCondLst>
                                            <p:cond delay="0"/>
                                          </p:stCondLst>
                                        </p:cTn>
                                        <p:tgtEl>
                                          <p:spTgt spid="113"/>
                                        </p:tgtEl>
                                        <p:attrNameLst>
                                          <p:attrName>style.visibility</p:attrName>
                                        </p:attrNameLst>
                                      </p:cBhvr>
                                      <p:to>
                                        <p:strVal val="visible"/>
                                      </p:to>
                                    </p:set>
                                    <p:anim calcmode="lin" valueType="num">
                                      <p:cBhvr additive="base">
                                        <p:cTn id="219" dur="3000" fill="hold"/>
                                        <p:tgtEl>
                                          <p:spTgt spid="113"/>
                                        </p:tgtEl>
                                        <p:attrNameLst>
                                          <p:attrName>ppt_x</p:attrName>
                                        </p:attrNameLst>
                                      </p:cBhvr>
                                      <p:tavLst>
                                        <p:tav tm="0">
                                          <p:val>
                                            <p:strVal val="#ppt_x"/>
                                          </p:val>
                                        </p:tav>
                                        <p:tav tm="100000">
                                          <p:val>
                                            <p:strVal val="#ppt_x"/>
                                          </p:val>
                                        </p:tav>
                                      </p:tavLst>
                                    </p:anim>
                                    <p:anim calcmode="lin" valueType="num">
                                      <p:cBhvr additive="base">
                                        <p:cTn id="220" dur="30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 y="1828800"/>
            <a:ext cx="8375514" cy="3809267"/>
          </a:xfrm>
          <a:prstGeom prst="rect">
            <a:avLst/>
          </a:prstGeom>
        </p:spPr>
      </p:pic>
      <p:sp>
        <p:nvSpPr>
          <p:cNvPr id="2" name="TextBox 1"/>
          <p:cNvSpPr txBox="1"/>
          <p:nvPr/>
        </p:nvSpPr>
        <p:spPr>
          <a:xfrm>
            <a:off x="1828800" y="304800"/>
            <a:ext cx="4876800" cy="1107996"/>
          </a:xfrm>
          <a:prstGeom prst="rect">
            <a:avLst/>
          </a:prstGeom>
          <a:noFill/>
        </p:spPr>
        <p:txBody>
          <a:bodyPr wrap="square" rtlCol="0">
            <a:spAutoFit/>
          </a:bodyPr>
          <a:lstStyle/>
          <a:p>
            <a:r>
              <a:rPr lang="en-US" sz="6600" dirty="0">
                <a:solidFill>
                  <a:schemeClr val="accent2">
                    <a:lumMod val="50000"/>
                  </a:schemeClr>
                </a:solidFill>
              </a:rPr>
              <a:t>Messages</a:t>
            </a:r>
          </a:p>
        </p:txBody>
      </p:sp>
    </p:spTree>
    <p:extLst>
      <p:ext uri="{BB962C8B-B14F-4D97-AF65-F5344CB8AC3E}">
        <p14:creationId xmlns:p14="http://schemas.microsoft.com/office/powerpoint/2010/main" val="3399923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303" y="1448895"/>
            <a:ext cx="8707394" cy="3960209"/>
          </a:xfrm>
          <a:prstGeom prst="rect">
            <a:avLst/>
          </a:prstGeom>
        </p:spPr>
      </p:pic>
    </p:spTree>
    <p:extLst>
      <p:ext uri="{BB962C8B-B14F-4D97-AF65-F5344CB8AC3E}">
        <p14:creationId xmlns:p14="http://schemas.microsoft.com/office/powerpoint/2010/main" val="3060308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8790" y="1219200"/>
            <a:ext cx="8866419" cy="4032535"/>
          </a:xfrm>
          <a:prstGeom prst="rect">
            <a:avLst/>
          </a:prstGeom>
        </p:spPr>
      </p:pic>
    </p:spTree>
    <p:extLst>
      <p:ext uri="{BB962C8B-B14F-4D97-AF65-F5344CB8AC3E}">
        <p14:creationId xmlns:p14="http://schemas.microsoft.com/office/powerpoint/2010/main" val="91838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475625"/>
            <a:ext cx="8589853" cy="3906750"/>
          </a:xfrm>
          <a:prstGeom prst="rect">
            <a:avLst/>
          </a:prstGeom>
        </p:spPr>
      </p:pic>
    </p:spTree>
    <p:extLst>
      <p:ext uri="{BB962C8B-B14F-4D97-AF65-F5344CB8AC3E}">
        <p14:creationId xmlns:p14="http://schemas.microsoft.com/office/powerpoint/2010/main" val="846957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503" y="1524000"/>
            <a:ext cx="8658994" cy="3938197"/>
          </a:xfrm>
          <a:prstGeom prst="rect">
            <a:avLst/>
          </a:prstGeom>
        </p:spPr>
      </p:pic>
    </p:spTree>
    <p:extLst>
      <p:ext uri="{BB962C8B-B14F-4D97-AF65-F5344CB8AC3E}">
        <p14:creationId xmlns:p14="http://schemas.microsoft.com/office/powerpoint/2010/main" val="3783470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949" y="1524000"/>
            <a:ext cx="8930101" cy="3236563"/>
          </a:xfrm>
          <a:prstGeom prst="rect">
            <a:avLst/>
          </a:prstGeom>
        </p:spPr>
      </p:pic>
    </p:spTree>
    <p:extLst>
      <p:ext uri="{BB962C8B-B14F-4D97-AF65-F5344CB8AC3E}">
        <p14:creationId xmlns:p14="http://schemas.microsoft.com/office/powerpoint/2010/main" val="2190152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24" y="1600200"/>
            <a:ext cx="8805751" cy="3415954"/>
          </a:xfrm>
          <a:prstGeom prst="rect">
            <a:avLst/>
          </a:prstGeom>
        </p:spPr>
      </p:pic>
    </p:spTree>
    <p:extLst>
      <p:ext uri="{BB962C8B-B14F-4D97-AF65-F5344CB8AC3E}">
        <p14:creationId xmlns:p14="http://schemas.microsoft.com/office/powerpoint/2010/main" val="3218291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 y="1447800"/>
            <a:ext cx="8763000" cy="3484030"/>
          </a:xfrm>
          <a:prstGeom prst="rect">
            <a:avLst/>
          </a:prstGeom>
        </p:spPr>
      </p:pic>
    </p:spTree>
    <p:extLst>
      <p:ext uri="{BB962C8B-B14F-4D97-AF65-F5344CB8AC3E}">
        <p14:creationId xmlns:p14="http://schemas.microsoft.com/office/powerpoint/2010/main" val="1028383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990600"/>
            <a:ext cx="7162800" cy="5201424"/>
          </a:xfrm>
          <a:prstGeom prst="rect">
            <a:avLst/>
          </a:prstGeom>
        </p:spPr>
        <p:txBody>
          <a:bodyPr wrap="square">
            <a:spAutoFit/>
          </a:bodyPr>
          <a:lstStyle/>
          <a:p>
            <a:pPr algn="ctr"/>
            <a:r>
              <a:rPr lang="en-US" sz="5400" u="sng" dirty="0">
                <a:solidFill>
                  <a:schemeClr val="accent2">
                    <a:lumMod val="50000"/>
                  </a:schemeClr>
                </a:solidFill>
              </a:rPr>
              <a:t>Knock Out Opioid Abuse Day</a:t>
            </a:r>
          </a:p>
          <a:p>
            <a:pPr algn="ctr"/>
            <a:endParaRPr lang="en-US" sz="2800" dirty="0">
              <a:solidFill>
                <a:schemeClr val="accent2">
                  <a:lumMod val="50000"/>
                </a:schemeClr>
              </a:solidFill>
            </a:endParaRPr>
          </a:p>
          <a:p>
            <a:pPr algn="ctr"/>
            <a:r>
              <a:rPr lang="en-US" sz="2800" dirty="0">
                <a:solidFill>
                  <a:schemeClr val="accent2">
                    <a:lumMod val="50000"/>
                  </a:schemeClr>
                </a:solidFill>
              </a:rPr>
              <a:t>A project of the Partnership for a Drug-Free New Jersey and The Community Coalition for a Safe </a:t>
            </a:r>
            <a:r>
              <a:rPr lang="en-US" sz="2800" dirty="0" smtClean="0">
                <a:solidFill>
                  <a:schemeClr val="accent2">
                    <a:lumMod val="50000"/>
                  </a:schemeClr>
                </a:solidFill>
              </a:rPr>
              <a:t>and </a:t>
            </a:r>
            <a:r>
              <a:rPr lang="en-US" sz="2800" dirty="0">
                <a:solidFill>
                  <a:schemeClr val="accent2">
                    <a:lumMod val="50000"/>
                  </a:schemeClr>
                </a:solidFill>
              </a:rPr>
              <a:t>Healthy Morris, in cooperation with the New Jersey Department of Human Services, and Governor’s Council on Alcoholism and Drug Abuse</a:t>
            </a:r>
          </a:p>
        </p:txBody>
      </p:sp>
    </p:spTree>
    <p:extLst>
      <p:ext uri="{BB962C8B-B14F-4D97-AF65-F5344CB8AC3E}">
        <p14:creationId xmlns:p14="http://schemas.microsoft.com/office/powerpoint/2010/main" val="2206360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900" y="1524000"/>
            <a:ext cx="8458200" cy="3097081"/>
          </a:xfrm>
          <a:prstGeom prst="rect">
            <a:avLst/>
          </a:prstGeom>
        </p:spPr>
      </p:pic>
    </p:spTree>
    <p:extLst>
      <p:ext uri="{BB962C8B-B14F-4D97-AF65-F5344CB8AC3E}">
        <p14:creationId xmlns:p14="http://schemas.microsoft.com/office/powerpoint/2010/main" val="178168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07755" y="76200"/>
            <a:ext cx="5546357" cy="1446550"/>
          </a:xfrm>
          <a:prstGeom prst="rect">
            <a:avLst/>
          </a:prstGeom>
          <a:noFill/>
        </p:spPr>
        <p:txBody>
          <a:bodyPr wrap="square" rtlCol="0">
            <a:spAutoFit/>
          </a:bodyPr>
          <a:lstStyle/>
          <a:p>
            <a:pPr algn="ctr"/>
            <a:r>
              <a:rPr lang="en-US" sz="4400" b="1" dirty="0">
                <a:solidFill>
                  <a:schemeClr val="accent2">
                    <a:lumMod val="50000"/>
                  </a:schemeClr>
                </a:solidFill>
              </a:rPr>
              <a:t>2018 </a:t>
            </a:r>
          </a:p>
          <a:p>
            <a:pPr algn="ctr"/>
            <a:r>
              <a:rPr lang="en-US" sz="4400" b="1" dirty="0" smtClean="0">
                <a:solidFill>
                  <a:schemeClr val="accent2">
                    <a:lumMod val="50000"/>
                  </a:schemeClr>
                </a:solidFill>
              </a:rPr>
              <a:t>New Door </a:t>
            </a:r>
            <a:r>
              <a:rPr lang="en-US" sz="4400" b="1" dirty="0">
                <a:solidFill>
                  <a:schemeClr val="accent2">
                    <a:lumMod val="50000"/>
                  </a:schemeClr>
                </a:solidFill>
              </a:rPr>
              <a:t>Hangers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772" y="1449785"/>
            <a:ext cx="1881901" cy="48708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853" y="1449786"/>
            <a:ext cx="1881901" cy="48708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934" y="1453797"/>
            <a:ext cx="1902273" cy="487080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387" y="1453798"/>
            <a:ext cx="1881900" cy="4870800"/>
          </a:xfrm>
          <a:prstGeom prst="rect">
            <a:avLst/>
          </a:prstGeom>
        </p:spPr>
      </p:pic>
    </p:spTree>
    <p:extLst>
      <p:ext uri="{BB962C8B-B14F-4D97-AF65-F5344CB8AC3E}">
        <p14:creationId xmlns:p14="http://schemas.microsoft.com/office/powerpoint/2010/main" val="1552872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to Residents and Families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447800"/>
            <a:ext cx="1866704" cy="248893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4066327"/>
            <a:ext cx="1943100" cy="25908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941" y="1471061"/>
            <a:ext cx="2005433" cy="519053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8343" y="1471061"/>
            <a:ext cx="2059004" cy="2745338"/>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t="18935"/>
          <a:stretch/>
        </p:blipFill>
        <p:spPr>
          <a:xfrm>
            <a:off x="2068343" y="4377993"/>
            <a:ext cx="2112750" cy="2283600"/>
          </a:xfrm>
          <a:prstGeom prst="rect">
            <a:avLst/>
          </a:prstGeom>
        </p:spPr>
      </p:pic>
    </p:spTree>
    <p:extLst>
      <p:ext uri="{BB962C8B-B14F-4D97-AF65-F5344CB8AC3E}">
        <p14:creationId xmlns:p14="http://schemas.microsoft.com/office/powerpoint/2010/main" val="3428963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http://www.cdc.gov/media/images/dpk/2016/dpk-pod/partner-with-patients-6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143" y="1113384"/>
            <a:ext cx="3701504" cy="3701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8447" y="3222"/>
            <a:ext cx="7086600" cy="1295400"/>
          </a:xfrm>
        </p:spPr>
        <p:txBody>
          <a:bodyPr/>
          <a:lstStyle/>
          <a:p>
            <a:r>
              <a:rPr lang="en-US" sz="3600" dirty="0"/>
              <a:t>Outreach to Prescribers:</a:t>
            </a:r>
            <a:br>
              <a:rPr lang="en-US" sz="3600" dirty="0"/>
            </a:br>
            <a:r>
              <a:rPr lang="en-US" sz="3600" dirty="0"/>
              <a:t>Physicians/Dentists</a:t>
            </a:r>
          </a:p>
        </p:txBody>
      </p:sp>
      <p:pic>
        <p:nvPicPr>
          <p:cNvPr id="18434" name="Picture 2" descr="http://www.usmedicine.com/wp-content/uploads/2016/02/cd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35602"/>
            <a:ext cx="1909506" cy="174529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cdc.gov/drugoverdose/images/prescribing/15_261593-noncanerrx_flexsli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370" y="3488176"/>
            <a:ext cx="2688592" cy="13442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5314024" y="4607834"/>
            <a:ext cx="3195475" cy="2396607"/>
          </a:xfrm>
          <a:prstGeom prst="rect">
            <a:avLst/>
          </a:prstGeom>
        </p:spPr>
      </p:pic>
      <p:pic>
        <p:nvPicPr>
          <p:cNvPr id="4" name="Picture 3"/>
          <p:cNvPicPr>
            <a:picLocks noChangeAspect="1"/>
          </p:cNvPicPr>
          <p:nvPr/>
        </p:nvPicPr>
        <p:blipFill>
          <a:blip r:embed="rId7"/>
          <a:stretch>
            <a:fillRect/>
          </a:stretch>
        </p:blipFill>
        <p:spPr>
          <a:xfrm>
            <a:off x="1680392" y="1298622"/>
            <a:ext cx="3316425" cy="4277416"/>
          </a:xfrm>
          <a:prstGeom prst="rect">
            <a:avLst/>
          </a:prstGeom>
        </p:spPr>
      </p:pic>
    </p:spTree>
    <p:extLst>
      <p:ext uri="{BB962C8B-B14F-4D97-AF65-F5344CB8AC3E}">
        <p14:creationId xmlns:p14="http://schemas.microsoft.com/office/powerpoint/2010/main" val="84479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76200"/>
            <a:ext cx="4383450" cy="4629667"/>
          </a:xfrm>
          <a:prstGeom prst="rect">
            <a:avLst/>
          </a:prstGeom>
        </p:spPr>
      </p:pic>
      <p:pic>
        <p:nvPicPr>
          <p:cNvPr id="5" name="Picture 4"/>
          <p:cNvPicPr>
            <a:picLocks noChangeAspect="1"/>
          </p:cNvPicPr>
          <p:nvPr/>
        </p:nvPicPr>
        <p:blipFill>
          <a:blip r:embed="rId3"/>
          <a:stretch>
            <a:fillRect/>
          </a:stretch>
        </p:blipFill>
        <p:spPr>
          <a:xfrm rot="5400000">
            <a:off x="5760311" y="3507807"/>
            <a:ext cx="3004510" cy="3762867"/>
          </a:xfrm>
          <a:prstGeom prst="rect">
            <a:avLst/>
          </a:prstGeom>
        </p:spPr>
      </p:pic>
    </p:spTree>
    <p:extLst>
      <p:ext uri="{BB962C8B-B14F-4D97-AF65-F5344CB8AC3E}">
        <p14:creationId xmlns:p14="http://schemas.microsoft.com/office/powerpoint/2010/main" val="2583715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7400" y="914400"/>
            <a:ext cx="2438400" cy="5524983"/>
          </a:xfrm>
          <a:prstGeom prst="rect">
            <a:avLst/>
          </a:prstGeom>
        </p:spPr>
      </p:pic>
      <p:pic>
        <p:nvPicPr>
          <p:cNvPr id="5" name="Picture 4"/>
          <p:cNvPicPr>
            <a:picLocks noChangeAspect="1"/>
          </p:cNvPicPr>
          <p:nvPr/>
        </p:nvPicPr>
        <p:blipFill>
          <a:blip r:embed="rId3"/>
          <a:stretch>
            <a:fillRect/>
          </a:stretch>
        </p:blipFill>
        <p:spPr>
          <a:xfrm>
            <a:off x="5562600" y="866341"/>
            <a:ext cx="2454750" cy="5607374"/>
          </a:xfrm>
          <a:prstGeom prst="rect">
            <a:avLst/>
          </a:prstGeom>
        </p:spPr>
      </p:pic>
      <p:sp>
        <p:nvSpPr>
          <p:cNvPr id="6" name="TextBox 5"/>
          <p:cNvSpPr txBox="1"/>
          <p:nvPr/>
        </p:nvSpPr>
        <p:spPr>
          <a:xfrm>
            <a:off x="1905000" y="152400"/>
            <a:ext cx="6477000" cy="646331"/>
          </a:xfrm>
          <a:prstGeom prst="rect">
            <a:avLst/>
          </a:prstGeom>
          <a:noFill/>
        </p:spPr>
        <p:txBody>
          <a:bodyPr wrap="square" rtlCol="0">
            <a:spAutoFit/>
          </a:bodyPr>
          <a:lstStyle/>
          <a:p>
            <a:r>
              <a:rPr lang="en-US" sz="3600" b="1" dirty="0">
                <a:solidFill>
                  <a:schemeClr val="accent2">
                    <a:lumMod val="50000"/>
                  </a:schemeClr>
                </a:solidFill>
              </a:rPr>
              <a:t>Additional Resources.. </a:t>
            </a:r>
          </a:p>
        </p:txBody>
      </p:sp>
    </p:spTree>
    <p:extLst>
      <p:ext uri="{BB962C8B-B14F-4D97-AF65-F5344CB8AC3E}">
        <p14:creationId xmlns:p14="http://schemas.microsoft.com/office/powerpoint/2010/main" val="406059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Coordination and Trainings</a:t>
            </a:r>
          </a:p>
        </p:txBody>
      </p:sp>
      <p:sp>
        <p:nvSpPr>
          <p:cNvPr id="3" name="Content Placeholder 2"/>
          <p:cNvSpPr>
            <a:spLocks noGrp="1"/>
          </p:cNvSpPr>
          <p:nvPr>
            <p:ph idx="1"/>
          </p:nvPr>
        </p:nvSpPr>
        <p:spPr/>
        <p:txBody>
          <a:bodyPr/>
          <a:lstStyle/>
          <a:p>
            <a:r>
              <a:rPr lang="en-US" dirty="0"/>
              <a:t>County Teams</a:t>
            </a:r>
          </a:p>
          <a:p>
            <a:r>
              <a:rPr lang="en-US" dirty="0"/>
              <a:t>Outreach: Media and Prescriber List</a:t>
            </a:r>
          </a:p>
          <a:p>
            <a:r>
              <a:rPr lang="en-US" dirty="0"/>
              <a:t>In Person Trainings: </a:t>
            </a:r>
          </a:p>
          <a:p>
            <a:pPr lvl="1"/>
            <a:r>
              <a:rPr lang="en-US" dirty="0" smtClean="0"/>
              <a:t>September 12</a:t>
            </a:r>
            <a:r>
              <a:rPr lang="en-US" baseline="30000" dirty="0" smtClean="0"/>
              <a:t>th</a:t>
            </a:r>
            <a:r>
              <a:rPr lang="en-US" dirty="0" smtClean="0"/>
              <a:t>: </a:t>
            </a:r>
            <a:r>
              <a:rPr lang="en-US" dirty="0"/>
              <a:t>Morris County</a:t>
            </a:r>
          </a:p>
          <a:p>
            <a:pPr lvl="1"/>
            <a:r>
              <a:rPr lang="en-US" dirty="0" smtClean="0">
                <a:solidFill>
                  <a:srgbClr val="FF0000"/>
                </a:solidFill>
              </a:rPr>
              <a:t>September ?? : Burlington County?</a:t>
            </a:r>
            <a:endParaRPr lang="en-US" dirty="0">
              <a:solidFill>
                <a:srgbClr val="FF0000"/>
              </a:solidFill>
            </a:endParaRPr>
          </a:p>
          <a:p>
            <a:endParaRPr lang="en-US" dirty="0"/>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855" t="10848" r="449" b="5424"/>
          <a:stretch/>
        </p:blipFill>
        <p:spPr>
          <a:xfrm>
            <a:off x="3429000" y="4352925"/>
            <a:ext cx="3657600" cy="2352675"/>
          </a:xfrm>
          <a:prstGeom prst="rect">
            <a:avLst/>
          </a:prstGeom>
        </p:spPr>
      </p:pic>
    </p:spTree>
    <p:extLst>
      <p:ext uri="{BB962C8B-B14F-4D97-AF65-F5344CB8AC3E}">
        <p14:creationId xmlns:p14="http://schemas.microsoft.com/office/powerpoint/2010/main" val="5554525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121E33-7C07-4A32-AFB8-B9A2314A2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781" y="4863164"/>
            <a:ext cx="3313193" cy="1994836"/>
          </a:xfrm>
          <a:prstGeom prst="rect">
            <a:avLst/>
          </a:prstGeom>
        </p:spPr>
      </p:pic>
      <p:pic>
        <p:nvPicPr>
          <p:cNvPr id="11" name="Picture 10">
            <a:extLst>
              <a:ext uri="{FF2B5EF4-FFF2-40B4-BE49-F238E27FC236}">
                <a16:creationId xmlns:a16="http://schemas.microsoft.com/office/drawing/2014/main" id="{B5FA1FB2-833C-4315-A0DC-4B552909C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74376" y="1197624"/>
            <a:ext cx="2685508" cy="2271460"/>
          </a:xfrm>
          <a:prstGeom prst="rect">
            <a:avLst/>
          </a:prstGeom>
        </p:spPr>
      </p:pic>
      <p:pic>
        <p:nvPicPr>
          <p:cNvPr id="23" name="Picture 22">
            <a:extLst>
              <a:ext uri="{FF2B5EF4-FFF2-40B4-BE49-F238E27FC236}">
                <a16:creationId xmlns:a16="http://schemas.microsoft.com/office/drawing/2014/main" id="{1051D6B0-143A-434E-B8CA-1EE29991C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694" y="3657599"/>
            <a:ext cx="4152215" cy="3228435"/>
          </a:xfrm>
          <a:prstGeom prst="rect">
            <a:avLst/>
          </a:prstGeom>
        </p:spPr>
      </p:pic>
      <p:pic>
        <p:nvPicPr>
          <p:cNvPr id="25" name="Picture 24">
            <a:extLst>
              <a:ext uri="{FF2B5EF4-FFF2-40B4-BE49-F238E27FC236}">
                <a16:creationId xmlns:a16="http://schemas.microsoft.com/office/drawing/2014/main" id="{23426279-7234-4E33-832F-21AF6706D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175" y="990600"/>
            <a:ext cx="3314799" cy="1752600"/>
          </a:xfrm>
          <a:prstGeom prst="rect">
            <a:avLst/>
          </a:prstGeom>
        </p:spPr>
      </p:pic>
      <p:sp>
        <p:nvSpPr>
          <p:cNvPr id="27" name="Title 26">
            <a:extLst>
              <a:ext uri="{FF2B5EF4-FFF2-40B4-BE49-F238E27FC236}">
                <a16:creationId xmlns:a16="http://schemas.microsoft.com/office/drawing/2014/main" id="{B7461D0F-B15B-42C1-9A5A-9A7F6D0929AB}"/>
              </a:ext>
            </a:extLst>
          </p:cNvPr>
          <p:cNvSpPr>
            <a:spLocks noGrp="1"/>
          </p:cNvSpPr>
          <p:nvPr>
            <p:ph type="title"/>
          </p:nvPr>
        </p:nvSpPr>
        <p:spPr>
          <a:xfrm>
            <a:off x="1607617" y="-152400"/>
            <a:ext cx="7351998" cy="1295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5000" dirty="0"/>
              <a:t>Our 2017 Supporters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32219" y="1323975"/>
            <a:ext cx="2667000" cy="200025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0174" y="2733701"/>
            <a:ext cx="1684569" cy="2203131"/>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4793" y="2743200"/>
            <a:ext cx="1650181" cy="2200241"/>
          </a:xfrm>
          <a:prstGeom prst="rect">
            <a:avLst/>
          </a:prstGeom>
        </p:spPr>
      </p:pic>
    </p:spTree>
    <p:extLst>
      <p:ext uri="{BB962C8B-B14F-4D97-AF65-F5344CB8AC3E}">
        <p14:creationId xmlns:p14="http://schemas.microsoft.com/office/powerpoint/2010/main" val="5159176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Success Strategies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800" y="1429155"/>
            <a:ext cx="3505200" cy="26289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72019" y="2580975"/>
            <a:ext cx="3579000" cy="26842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500" y="4267200"/>
            <a:ext cx="3279800" cy="2459850"/>
          </a:xfrm>
          <a:prstGeom prst="rect">
            <a:avLst/>
          </a:prstGeom>
        </p:spPr>
      </p:pic>
    </p:spTree>
    <p:extLst>
      <p:ext uri="{BB962C8B-B14F-4D97-AF65-F5344CB8AC3E}">
        <p14:creationId xmlns:p14="http://schemas.microsoft.com/office/powerpoint/2010/main" val="532017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Sports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0247" y="1447800"/>
            <a:ext cx="3556000" cy="2667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447" y="4401592"/>
            <a:ext cx="3045600" cy="201721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221" r="19804" b="12223"/>
          <a:stretch/>
        </p:blipFill>
        <p:spPr>
          <a:xfrm>
            <a:off x="5496293" y="1447800"/>
            <a:ext cx="3581400" cy="4944491"/>
          </a:xfrm>
          <a:prstGeom prst="rect">
            <a:avLst/>
          </a:prstGeom>
        </p:spPr>
      </p:pic>
    </p:spTree>
    <p:extLst>
      <p:ext uri="{BB962C8B-B14F-4D97-AF65-F5344CB8AC3E}">
        <p14:creationId xmlns:p14="http://schemas.microsoft.com/office/powerpoint/2010/main" val="1391786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00200" y="152400"/>
            <a:ext cx="7086600" cy="1295400"/>
          </a:xfrm>
        </p:spPr>
        <p:txBody>
          <a:bodyPr/>
          <a:lstStyle/>
          <a:p>
            <a:r>
              <a:rPr lang="en-US" dirty="0"/>
              <a:t>What is it? </a:t>
            </a:r>
          </a:p>
        </p:txBody>
      </p:sp>
      <p:sp>
        <p:nvSpPr>
          <p:cNvPr id="8" name="Rectangle 7"/>
          <p:cNvSpPr/>
          <p:nvPr/>
        </p:nvSpPr>
        <p:spPr>
          <a:xfrm>
            <a:off x="2286000" y="1582341"/>
            <a:ext cx="5638800" cy="3693319"/>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2">
                    <a:lumMod val="50000"/>
                  </a:schemeClr>
                </a:solidFill>
              </a:rPr>
              <a:t>October 6, 2018 has been designated Knock Out Opioid Abuse Day in New Jersey. </a:t>
            </a:r>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dirty="0">
                <a:solidFill>
                  <a:schemeClr val="accent2">
                    <a:lumMod val="50000"/>
                  </a:schemeClr>
                </a:solidFill>
              </a:rPr>
              <a:t>The statewide single-day initiative will mobilize the prevention and treatment communities, community leaders, and concerned citizens to raise awareness of the potential for dependency on prescribed pain medicine and its link to heroin abuse rates in our state. </a:t>
            </a:r>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dirty="0">
                <a:solidFill>
                  <a:schemeClr val="accent2">
                    <a:lumMod val="50000"/>
                  </a:schemeClr>
                </a:solidFill>
              </a:rPr>
              <a:t>The mobilization will have a dual focus: educating physicians and raising awareness among New Jersey citizens and families.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953000"/>
            <a:ext cx="2286000" cy="1714500"/>
          </a:xfrm>
          <a:prstGeom prst="rect">
            <a:avLst/>
          </a:prstGeom>
        </p:spPr>
      </p:pic>
    </p:spTree>
    <p:extLst>
      <p:ext uri="{BB962C8B-B14F-4D97-AF65-F5344CB8AC3E}">
        <p14:creationId xmlns:p14="http://schemas.microsoft.com/office/powerpoint/2010/main" val="3248921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KOOA Songwriters Contest and Concert</a:t>
            </a:r>
            <a:endParaRPr lang="en-US" dirty="0"/>
          </a:p>
        </p:txBody>
      </p:sp>
      <p:pic>
        <p:nvPicPr>
          <p:cNvPr id="4" name="Picture 3"/>
          <p:cNvPicPr>
            <a:picLocks noChangeAspect="1"/>
          </p:cNvPicPr>
          <p:nvPr/>
        </p:nvPicPr>
        <p:blipFill>
          <a:blip r:embed="rId2"/>
          <a:stretch>
            <a:fillRect/>
          </a:stretch>
        </p:blipFill>
        <p:spPr>
          <a:xfrm>
            <a:off x="1902402" y="3663168"/>
            <a:ext cx="4648200" cy="3011510"/>
          </a:xfrm>
          <a:prstGeom prst="rect">
            <a:avLst/>
          </a:prstGeom>
        </p:spPr>
      </p:pic>
      <p:pic>
        <p:nvPicPr>
          <p:cNvPr id="5" name="Picture 4"/>
          <p:cNvPicPr>
            <a:picLocks noChangeAspect="1"/>
          </p:cNvPicPr>
          <p:nvPr/>
        </p:nvPicPr>
        <p:blipFill>
          <a:blip r:embed="rId3"/>
          <a:stretch>
            <a:fillRect/>
          </a:stretch>
        </p:blipFill>
        <p:spPr>
          <a:xfrm>
            <a:off x="5113020" y="1564884"/>
            <a:ext cx="3804804" cy="1981200"/>
          </a:xfrm>
          <a:prstGeom prst="rect">
            <a:avLst/>
          </a:prstGeom>
        </p:spPr>
      </p:pic>
      <p:sp>
        <p:nvSpPr>
          <p:cNvPr id="7" name="TextBox 6"/>
          <p:cNvSpPr txBox="1"/>
          <p:nvPr/>
        </p:nvSpPr>
        <p:spPr>
          <a:xfrm>
            <a:off x="1902402" y="1752600"/>
            <a:ext cx="2745798" cy="1785104"/>
          </a:xfrm>
          <a:prstGeom prst="rect">
            <a:avLst/>
          </a:prstGeom>
          <a:noFill/>
        </p:spPr>
        <p:txBody>
          <a:bodyPr wrap="square" rtlCol="0">
            <a:spAutoFit/>
          </a:bodyPr>
          <a:lstStyle/>
          <a:p>
            <a:r>
              <a:rPr lang="en-US" sz="2200" dirty="0" smtClean="0">
                <a:solidFill>
                  <a:srgbClr val="000000"/>
                </a:solidFill>
              </a:rPr>
              <a:t>Life Center Stage and the Community Coalition for a Safe and Healthy Morris County</a:t>
            </a:r>
            <a:endParaRPr lang="en-US" sz="2200" dirty="0">
              <a:solidFill>
                <a:srgbClr val="000000"/>
              </a:solidFill>
            </a:endParaRPr>
          </a:p>
        </p:txBody>
      </p:sp>
      <p:sp>
        <p:nvSpPr>
          <p:cNvPr id="8" name="TextBox 7"/>
          <p:cNvSpPr txBox="1"/>
          <p:nvPr/>
        </p:nvSpPr>
        <p:spPr>
          <a:xfrm>
            <a:off x="6550602" y="4007126"/>
            <a:ext cx="2517198" cy="2139047"/>
          </a:xfrm>
          <a:prstGeom prst="rect">
            <a:avLst/>
          </a:prstGeom>
          <a:noFill/>
        </p:spPr>
        <p:txBody>
          <a:bodyPr wrap="square" rtlCol="0">
            <a:spAutoFit/>
          </a:bodyPr>
          <a:lstStyle/>
          <a:p>
            <a:r>
              <a:rPr lang="en-US" sz="1900" dirty="0" smtClean="0">
                <a:solidFill>
                  <a:srgbClr val="000000"/>
                </a:solidFill>
              </a:rPr>
              <a:t>Contest winners </a:t>
            </a:r>
            <a:r>
              <a:rPr lang="en-US" sz="1900" dirty="0">
                <a:solidFill>
                  <a:srgbClr val="000000"/>
                </a:solidFill>
              </a:rPr>
              <a:t>Anna Toby Rabinowitz and Anna </a:t>
            </a:r>
            <a:r>
              <a:rPr lang="en-US" sz="1900" dirty="0" err="1">
                <a:solidFill>
                  <a:srgbClr val="000000"/>
                </a:solidFill>
              </a:rPr>
              <a:t>Zibit</a:t>
            </a:r>
            <a:r>
              <a:rPr lang="en-US" sz="1900" dirty="0">
                <a:solidFill>
                  <a:srgbClr val="000000"/>
                </a:solidFill>
              </a:rPr>
              <a:t> </a:t>
            </a:r>
            <a:r>
              <a:rPr lang="en-US" sz="1900" dirty="0" smtClean="0">
                <a:solidFill>
                  <a:srgbClr val="000000"/>
                </a:solidFill>
              </a:rPr>
              <a:t>also won a 2018 NJ Ad Club Jersey Award for their song, </a:t>
            </a:r>
            <a:r>
              <a:rPr lang="en-US" sz="1900" dirty="0">
                <a:solidFill>
                  <a:srgbClr val="000000"/>
                </a:solidFill>
              </a:rPr>
              <a:t>“</a:t>
            </a:r>
            <a:r>
              <a:rPr lang="en-US" sz="1900" dirty="0" smtClean="0">
                <a:solidFill>
                  <a:srgbClr val="000000"/>
                </a:solidFill>
              </a:rPr>
              <a:t>Invisible.”</a:t>
            </a:r>
            <a:endParaRPr lang="en-US" sz="1900" dirty="0">
              <a:solidFill>
                <a:srgbClr val="000000"/>
              </a:solidFill>
            </a:endParaRPr>
          </a:p>
        </p:txBody>
      </p:sp>
    </p:spTree>
    <p:extLst>
      <p:ext uri="{BB962C8B-B14F-4D97-AF65-F5344CB8AC3E}">
        <p14:creationId xmlns:p14="http://schemas.microsoft.com/office/powerpoint/2010/main" val="12276097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Outreach and Social Media</a:t>
            </a:r>
          </a:p>
        </p:txBody>
      </p:sp>
      <p:sp>
        <p:nvSpPr>
          <p:cNvPr id="3" name="Content Placeholder 2"/>
          <p:cNvSpPr>
            <a:spLocks noGrp="1"/>
          </p:cNvSpPr>
          <p:nvPr>
            <p:ph idx="1"/>
          </p:nvPr>
        </p:nvSpPr>
        <p:spPr>
          <a:xfrm>
            <a:off x="1524000" y="1600200"/>
            <a:ext cx="7162800" cy="4495800"/>
          </a:xfrm>
        </p:spPr>
        <p:txBody>
          <a:bodyPr/>
          <a:lstStyle/>
          <a:p>
            <a:r>
              <a:rPr lang="en-US" dirty="0"/>
              <a:t>Media Toolkit:</a:t>
            </a:r>
          </a:p>
          <a:p>
            <a:pPr marL="0" indent="0">
              <a:buNone/>
            </a:pPr>
            <a:r>
              <a:rPr lang="en-US" sz="1800" dirty="0" smtClean="0">
                <a:hlinkClick r:id="rId2"/>
              </a:rPr>
              <a:t>http</a:t>
            </a:r>
            <a:r>
              <a:rPr lang="en-US" sz="1800" dirty="0">
                <a:hlinkClick r:id="rId2"/>
              </a:rPr>
              <a:t>://drugfreenj.org/knockoutvolunteers/</a:t>
            </a:r>
            <a:r>
              <a:rPr lang="en-US" sz="1800" dirty="0"/>
              <a:t> </a:t>
            </a:r>
          </a:p>
          <a:p>
            <a:pPr marL="0" indent="0">
              <a:buNone/>
            </a:pPr>
            <a:endParaRPr lang="en-US" dirty="0"/>
          </a:p>
        </p:txBody>
      </p:sp>
      <p:pic>
        <p:nvPicPr>
          <p:cNvPr id="4" name="Picture 3"/>
          <p:cNvPicPr>
            <a:picLocks noChangeAspect="1"/>
          </p:cNvPicPr>
          <p:nvPr/>
        </p:nvPicPr>
        <p:blipFill>
          <a:blip r:embed="rId3"/>
          <a:stretch>
            <a:fillRect/>
          </a:stretch>
        </p:blipFill>
        <p:spPr>
          <a:xfrm>
            <a:off x="2895600" y="2424233"/>
            <a:ext cx="4767225" cy="3671767"/>
          </a:xfrm>
          <a:prstGeom prst="rect">
            <a:avLst/>
          </a:prstGeom>
        </p:spPr>
      </p:pic>
    </p:spTree>
    <p:extLst>
      <p:ext uri="{BB962C8B-B14F-4D97-AF65-F5344CB8AC3E}">
        <p14:creationId xmlns:p14="http://schemas.microsoft.com/office/powerpoint/2010/main" val="3098712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Outreach and Social Media</a:t>
            </a:r>
          </a:p>
        </p:txBody>
      </p:sp>
      <p:sp>
        <p:nvSpPr>
          <p:cNvPr id="3" name="Content Placeholder 2"/>
          <p:cNvSpPr>
            <a:spLocks noGrp="1"/>
          </p:cNvSpPr>
          <p:nvPr>
            <p:ph idx="1"/>
          </p:nvPr>
        </p:nvSpPr>
        <p:spPr/>
        <p:txBody>
          <a:bodyPr/>
          <a:lstStyle/>
          <a:p>
            <a:r>
              <a:rPr lang="en-US" dirty="0"/>
              <a:t>Sample advisories/press releases </a:t>
            </a:r>
            <a:r>
              <a:rPr lang="en-US" dirty="0">
                <a:hlinkClick r:id="rId2"/>
              </a:rPr>
              <a:t>http://drugfreenj.org/knockoutvolunteers/</a:t>
            </a:r>
            <a:r>
              <a:rPr lang="en-US" dirty="0"/>
              <a:t> </a:t>
            </a:r>
          </a:p>
          <a:p>
            <a:r>
              <a:rPr lang="en-US" dirty="0"/>
              <a:t>Social media: Spread the word before/during/after the event</a:t>
            </a:r>
          </a:p>
          <a:p>
            <a:pPr lvl="1"/>
            <a:r>
              <a:rPr lang="en-US" sz="2400" dirty="0"/>
              <a:t>Tag </a:t>
            </a:r>
            <a:r>
              <a:rPr lang="en-US" sz="2400" dirty="0" err="1"/>
              <a:t>PartnershipForADrugFreeNewJersey</a:t>
            </a:r>
            <a:r>
              <a:rPr lang="en-US" sz="2400" dirty="0"/>
              <a:t> (Facebook); Mention @</a:t>
            </a:r>
            <a:r>
              <a:rPr lang="en-US" sz="2400" dirty="0" err="1"/>
              <a:t>DrugFreeNJ</a:t>
            </a:r>
            <a:r>
              <a:rPr lang="en-US" sz="2400" dirty="0"/>
              <a:t> (Twitter and Instagram)</a:t>
            </a:r>
          </a:p>
          <a:p>
            <a:r>
              <a:rPr lang="en-US" dirty="0"/>
              <a:t>Questions? </a:t>
            </a:r>
            <a:r>
              <a:rPr lang="en-US" dirty="0">
                <a:hlinkClick r:id="rId3"/>
              </a:rPr>
              <a:t>media@drugfreenj.org</a:t>
            </a:r>
            <a:r>
              <a:rPr lang="en-US" dirty="0"/>
              <a:t> </a:t>
            </a:r>
          </a:p>
        </p:txBody>
      </p:sp>
    </p:spTree>
    <p:extLst>
      <p:ext uri="{BB962C8B-B14F-4D97-AF65-F5344CB8AC3E}">
        <p14:creationId xmlns:p14="http://schemas.microsoft.com/office/powerpoint/2010/main" val="32263145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133600"/>
            <a:ext cx="7086600" cy="1295400"/>
          </a:xfrm>
        </p:spPr>
        <p:txBody>
          <a:bodyPr/>
          <a:lstStyle/>
          <a:p>
            <a:pPr algn="ctr"/>
            <a:r>
              <a:rPr lang="en-US" sz="8000" dirty="0"/>
              <a:t>Questions?</a:t>
            </a:r>
          </a:p>
        </p:txBody>
      </p:sp>
    </p:spTree>
    <p:extLst>
      <p:ext uri="{BB962C8B-B14F-4D97-AF65-F5344CB8AC3E}">
        <p14:creationId xmlns:p14="http://schemas.microsoft.com/office/powerpoint/2010/main" val="3640270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16642" y="76200"/>
            <a:ext cx="3288758" cy="1323439"/>
          </a:xfrm>
          <a:prstGeom prst="rect">
            <a:avLst/>
          </a:prstGeom>
          <a:noFill/>
        </p:spPr>
        <p:txBody>
          <a:bodyPr wrap="square" rtlCol="0">
            <a:spAutoFit/>
          </a:bodyPr>
          <a:lstStyle/>
          <a:p>
            <a:r>
              <a:rPr lang="en-US" sz="4000" b="1" dirty="0">
                <a:solidFill>
                  <a:schemeClr val="accent2">
                    <a:lumMod val="50000"/>
                  </a:schemeClr>
                </a:solidFill>
              </a:rPr>
              <a:t>Addressing the Issue</a:t>
            </a:r>
          </a:p>
        </p:txBody>
      </p:sp>
      <p:pic>
        <p:nvPicPr>
          <p:cNvPr id="2" name="Picture 1"/>
          <p:cNvPicPr>
            <a:picLocks noChangeAspect="1"/>
          </p:cNvPicPr>
          <p:nvPr/>
        </p:nvPicPr>
        <p:blipFill rotWithShape="1">
          <a:blip r:embed="rId2"/>
          <a:srcRect l="21718" t="26255" r="43532" b="4246"/>
          <a:stretch/>
        </p:blipFill>
        <p:spPr>
          <a:xfrm>
            <a:off x="1816642" y="1427713"/>
            <a:ext cx="3048000" cy="3429000"/>
          </a:xfrm>
          <a:prstGeom prst="rect">
            <a:avLst/>
          </a:prstGeom>
        </p:spPr>
      </p:pic>
      <p:pic>
        <p:nvPicPr>
          <p:cNvPr id="3" name="Picture 2"/>
          <p:cNvPicPr>
            <a:picLocks noChangeAspect="1"/>
          </p:cNvPicPr>
          <p:nvPr/>
        </p:nvPicPr>
        <p:blipFill rotWithShape="1">
          <a:blip r:embed="rId3"/>
          <a:srcRect l="18248" t="9835" r="30657" b="46045"/>
          <a:stretch/>
        </p:blipFill>
        <p:spPr>
          <a:xfrm>
            <a:off x="1600200" y="4146243"/>
            <a:ext cx="5334000" cy="2590800"/>
          </a:xfrm>
          <a:prstGeom prst="rect">
            <a:avLst/>
          </a:prstGeom>
        </p:spPr>
      </p:pic>
      <p:pic>
        <p:nvPicPr>
          <p:cNvPr id="9" name="Picture 8"/>
          <p:cNvPicPr>
            <a:picLocks noChangeAspect="1"/>
          </p:cNvPicPr>
          <p:nvPr/>
        </p:nvPicPr>
        <p:blipFill rotWithShape="1">
          <a:blip r:embed="rId4"/>
          <a:srcRect l="11046" t="15797" r="20315" b="40722"/>
          <a:stretch/>
        </p:blipFill>
        <p:spPr>
          <a:xfrm>
            <a:off x="4953000" y="5118876"/>
            <a:ext cx="4648200" cy="1656256"/>
          </a:xfrm>
          <a:prstGeom prst="rect">
            <a:avLst/>
          </a:prstGeom>
        </p:spPr>
      </p:pic>
      <p:pic>
        <p:nvPicPr>
          <p:cNvPr id="10" name="Picture 9"/>
          <p:cNvPicPr>
            <a:picLocks noChangeAspect="1"/>
          </p:cNvPicPr>
          <p:nvPr/>
        </p:nvPicPr>
        <p:blipFill rotWithShape="1">
          <a:blip r:embed="rId5"/>
          <a:srcRect l="17678" t="32044" r="39964" b="3869"/>
          <a:stretch/>
        </p:blipFill>
        <p:spPr>
          <a:xfrm>
            <a:off x="5303456" y="980528"/>
            <a:ext cx="3581401" cy="3048000"/>
          </a:xfrm>
          <a:prstGeom prst="rect">
            <a:avLst/>
          </a:prstGeom>
        </p:spPr>
      </p:pic>
    </p:spTree>
    <p:extLst>
      <p:ext uri="{BB962C8B-B14F-4D97-AF65-F5344CB8AC3E}">
        <p14:creationId xmlns:p14="http://schemas.microsoft.com/office/powerpoint/2010/main" val="2386159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
            </a:r>
            <a:br>
              <a:rPr lang="en-US" dirty="0">
                <a:solidFill>
                  <a:schemeClr val="accent2">
                    <a:lumMod val="50000"/>
                  </a:schemeClr>
                </a:solidFill>
              </a:rPr>
            </a:br>
            <a:r>
              <a:rPr lang="en-US" dirty="0">
                <a:solidFill>
                  <a:schemeClr val="accent2">
                    <a:lumMod val="50000"/>
                  </a:schemeClr>
                </a:solidFill>
              </a:rPr>
              <a:t>Building on Success..</a:t>
            </a:r>
          </a:p>
        </p:txBody>
      </p:sp>
    </p:spTree>
    <p:extLst>
      <p:ext uri="{BB962C8B-B14F-4D97-AF65-F5344CB8AC3E}">
        <p14:creationId xmlns:p14="http://schemas.microsoft.com/office/powerpoint/2010/main" val="3814247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http://www.cdc.gov/media/images/dpk/2016/dpk-pod/partner-with-patients-6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257" y="3606147"/>
            <a:ext cx="2776128" cy="27761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7977" y="1620054"/>
            <a:ext cx="9002223" cy="665946"/>
          </a:xfrm>
        </p:spPr>
        <p:txBody>
          <a:bodyPr/>
          <a:lstStyle/>
          <a:p>
            <a:r>
              <a:rPr lang="en-US" sz="3727" dirty="0"/>
              <a:t>Outreach to Prescribers and Families</a:t>
            </a:r>
          </a:p>
        </p:txBody>
      </p:sp>
      <p:pic>
        <p:nvPicPr>
          <p:cNvPr id="18434" name="Picture 2" descr="http://www.usmedicine.com/wp-content/uploads/2016/02/cd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541" y="2463024"/>
            <a:ext cx="2171043" cy="198434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cdc.gov/drugoverdose/images/prescribing/15_261593-noncanerrx_flexsli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602" y="3026560"/>
            <a:ext cx="2016444" cy="10082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8646">
            <a:off x="359511" y="4408221"/>
            <a:ext cx="1864167" cy="2340072"/>
          </a:xfrm>
          <a:prstGeom prst="rect">
            <a:avLst/>
          </a:prstGeom>
        </p:spPr>
      </p:pic>
      <p:pic>
        <p:nvPicPr>
          <p:cNvPr id="4" name="Picture 8" descr="http://medicalsalestraining.com/wp-content/uploads/2015/08/boring_pharma_re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6831" y="5562600"/>
            <a:ext cx="1866901" cy="102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45937" y="2366626"/>
            <a:ext cx="3829513" cy="623248"/>
          </a:xfrm>
          <a:prstGeom prst="rect">
            <a:avLst/>
          </a:prstGeom>
          <a:noFill/>
        </p:spPr>
        <p:txBody>
          <a:bodyPr wrap="square" rtlCol="0">
            <a:spAutoFit/>
          </a:bodyPr>
          <a:lstStyle/>
          <a:p>
            <a:pPr marL="214302" indent="-214302" eaLnBrk="0" hangingPunct="0">
              <a:buFont typeface="Arial" panose="020B0604020202020204" pitchFamily="34" charset="0"/>
              <a:buChar char="•"/>
            </a:pPr>
            <a:r>
              <a:rPr lang="en-US" sz="1725" dirty="0">
                <a:solidFill>
                  <a:srgbClr val="6666FF">
                    <a:lumMod val="50000"/>
                  </a:srgbClr>
                </a:solidFill>
                <a:latin typeface="Arial" panose="020B0604020202020204" pitchFamily="34" charset="0"/>
              </a:rPr>
              <a:t>Resource Guides</a:t>
            </a:r>
          </a:p>
          <a:p>
            <a:pPr marL="214302" indent="-214302" eaLnBrk="0" hangingPunct="0">
              <a:buFont typeface="Arial" panose="020B0604020202020204" pitchFamily="34" charset="0"/>
              <a:buChar char="•"/>
            </a:pPr>
            <a:r>
              <a:rPr lang="en-US" sz="1725" dirty="0">
                <a:solidFill>
                  <a:srgbClr val="6666FF">
                    <a:lumMod val="50000"/>
                  </a:srgbClr>
                </a:solidFill>
                <a:latin typeface="Arial" panose="020B0604020202020204" pitchFamily="34" charset="0"/>
              </a:rPr>
              <a:t>Turn The Tide Pocket Cards</a:t>
            </a:r>
          </a:p>
        </p:txBody>
      </p:sp>
      <p:pic>
        <p:nvPicPr>
          <p:cNvPr id="1026" name="Picture 2" descr="Image result for turn the tide pocket resource gu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9101" y="4800600"/>
            <a:ext cx="1147893" cy="15439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7439740" y="2590800"/>
            <a:ext cx="1624711" cy="4110325"/>
          </a:xfrm>
          <a:prstGeom prst="rect">
            <a:avLst/>
          </a:prstGeom>
        </p:spPr>
      </p:pic>
      <p:pic>
        <p:nvPicPr>
          <p:cNvPr id="11" name="Picture 10"/>
          <p:cNvPicPr>
            <a:picLocks noChangeAspect="1"/>
          </p:cNvPicPr>
          <p:nvPr/>
        </p:nvPicPr>
        <p:blipFill>
          <a:blip r:embed="rId9"/>
          <a:stretch>
            <a:fillRect/>
          </a:stretch>
        </p:blipFill>
        <p:spPr>
          <a:xfrm>
            <a:off x="6165222" y="3571009"/>
            <a:ext cx="1220456" cy="3130116"/>
          </a:xfrm>
          <a:prstGeom prst="rect">
            <a:avLst/>
          </a:prstGeom>
        </p:spPr>
      </p:pic>
      <p:sp>
        <p:nvSpPr>
          <p:cNvPr id="6" name="Rectangle 5"/>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spTree>
    <p:extLst>
      <p:ext uri="{BB962C8B-B14F-4D97-AF65-F5344CB8AC3E}">
        <p14:creationId xmlns:p14="http://schemas.microsoft.com/office/powerpoint/2010/main" val="358427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266" y="1066800"/>
            <a:ext cx="7086600" cy="838200"/>
          </a:xfrm>
        </p:spPr>
        <p:txBody>
          <a:bodyPr/>
          <a:lstStyle/>
          <a:p>
            <a:r>
              <a:rPr lang="en-US" dirty="0" smtClean="0"/>
              <a:t>More than 5,000 Volunteers </a:t>
            </a:r>
            <a:r>
              <a:rPr lang="en-US" dirty="0"/>
              <a:t>Across NJ</a:t>
            </a:r>
          </a:p>
        </p:txBody>
      </p:sp>
      <p:sp>
        <p:nvSpPr>
          <p:cNvPr id="7" name="Rectangle 6"/>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266" y="2183225"/>
            <a:ext cx="2818134" cy="398792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929" y="2183225"/>
            <a:ext cx="2437363" cy="3507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124200"/>
            <a:ext cx="2903623" cy="3375654"/>
          </a:xfrm>
          <a:prstGeom prst="rect">
            <a:avLst/>
          </a:prstGeom>
        </p:spPr>
      </p:pic>
    </p:spTree>
    <p:extLst>
      <p:ext uri="{BB962C8B-B14F-4D97-AF65-F5344CB8AC3E}">
        <p14:creationId xmlns:p14="http://schemas.microsoft.com/office/powerpoint/2010/main" val="614660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914400"/>
            <a:ext cx="2545772" cy="3294529"/>
          </a:xfrm>
          <a:prstGeom prst="rect">
            <a:avLst/>
          </a:prstGeom>
        </p:spPr>
      </p:pic>
      <p:sp>
        <p:nvSpPr>
          <p:cNvPr id="7" name="TextBox 6"/>
          <p:cNvSpPr txBox="1"/>
          <p:nvPr/>
        </p:nvSpPr>
        <p:spPr>
          <a:xfrm>
            <a:off x="6386690" y="4915954"/>
            <a:ext cx="2286000" cy="1200329"/>
          </a:xfrm>
          <a:prstGeom prst="rect">
            <a:avLst/>
          </a:prstGeom>
          <a:noFill/>
        </p:spPr>
        <p:txBody>
          <a:bodyPr wrap="square" rtlCol="0">
            <a:spAutoFit/>
          </a:bodyPr>
          <a:lstStyle/>
          <a:p>
            <a:r>
              <a:rPr lang="en-US" dirty="0">
                <a:solidFill>
                  <a:schemeClr val="bg2"/>
                </a:solidFill>
              </a:rPr>
              <a:t>Senate designation of Annual Knock Out Opioid Abuse Day on October 6th</a:t>
            </a:r>
            <a:r>
              <a:rPr lang="en-US" dirty="0"/>
              <a:t>n</a:t>
            </a:r>
          </a:p>
        </p:txBody>
      </p:sp>
      <p:sp>
        <p:nvSpPr>
          <p:cNvPr id="8" name="Rectangle 7"/>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pic>
        <p:nvPicPr>
          <p:cNvPr id="2" name="Picture 1"/>
          <p:cNvPicPr>
            <a:picLocks noChangeAspect="1"/>
          </p:cNvPicPr>
          <p:nvPr/>
        </p:nvPicPr>
        <p:blipFill rotWithShape="1">
          <a:blip r:embed="rId3"/>
          <a:srcRect l="18918" t="11870" r="28781" b="3062"/>
          <a:stretch/>
        </p:blipFill>
        <p:spPr>
          <a:xfrm>
            <a:off x="5334000" y="1066800"/>
            <a:ext cx="3581400" cy="3276600"/>
          </a:xfrm>
          <a:prstGeom prst="rect">
            <a:avLst/>
          </a:prstGeom>
        </p:spPr>
      </p:pic>
      <p:pic>
        <p:nvPicPr>
          <p:cNvPr id="6" name="Picture 5"/>
          <p:cNvPicPr>
            <a:picLocks noChangeAspect="1"/>
          </p:cNvPicPr>
          <p:nvPr/>
        </p:nvPicPr>
        <p:blipFill>
          <a:blip r:embed="rId4"/>
          <a:stretch>
            <a:fillRect/>
          </a:stretch>
        </p:blipFill>
        <p:spPr>
          <a:xfrm>
            <a:off x="3535168" y="3143457"/>
            <a:ext cx="2448008" cy="3544993"/>
          </a:xfrm>
          <a:prstGeom prst="rect">
            <a:avLst/>
          </a:prstGeom>
        </p:spPr>
      </p:pic>
    </p:spTree>
    <p:extLst>
      <p:ext uri="{BB962C8B-B14F-4D97-AF65-F5344CB8AC3E}">
        <p14:creationId xmlns:p14="http://schemas.microsoft.com/office/powerpoint/2010/main" val="4256898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19400" y="958062"/>
            <a:ext cx="5791200" cy="5543917"/>
          </a:xfrm>
          <a:prstGeom prst="rect">
            <a:avLst/>
          </a:prstGeom>
        </p:spPr>
      </p:pic>
      <p:sp>
        <p:nvSpPr>
          <p:cNvPr id="3" name="Rectangle 2"/>
          <p:cNvSpPr/>
          <p:nvPr/>
        </p:nvSpPr>
        <p:spPr>
          <a:xfrm>
            <a:off x="1572103" y="19134"/>
            <a:ext cx="6293969" cy="769441"/>
          </a:xfrm>
          <a:prstGeom prst="rect">
            <a:avLst/>
          </a:prstGeom>
        </p:spPr>
        <p:txBody>
          <a:bodyPr wrap="square">
            <a:spAutoFit/>
          </a:bodyPr>
          <a:lstStyle/>
          <a:p>
            <a:r>
              <a:rPr lang="en-US" sz="4400" b="1" kern="0" dirty="0">
                <a:solidFill>
                  <a:srgbClr val="6666FF">
                    <a:lumMod val="50000"/>
                  </a:srgbClr>
                </a:solidFill>
                <a:effectLst>
                  <a:outerShdw blurRad="38100" dist="38100" dir="2700000" algn="tl">
                    <a:srgbClr val="FFFFFF"/>
                  </a:outerShdw>
                </a:effectLst>
                <a:latin typeface="Arial"/>
                <a:ea typeface="+mj-ea"/>
                <a:cs typeface="+mj-cs"/>
              </a:rPr>
              <a:t>Building on Success...</a:t>
            </a:r>
            <a:endParaRPr lang="en-US" dirty="0"/>
          </a:p>
        </p:txBody>
      </p:sp>
    </p:spTree>
    <p:extLst>
      <p:ext uri="{BB962C8B-B14F-4D97-AF65-F5344CB8AC3E}">
        <p14:creationId xmlns:p14="http://schemas.microsoft.com/office/powerpoint/2010/main" val="681392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Radar_am_25">
  <a:themeElements>
    <a:clrScheme name="Radar_am_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Radar_am_2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ar_am_2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adar_am_2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adar_am_2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adar_am_2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adar_am_2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adar_am_2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adar_am_2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adar_am_2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adar_am_2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adar_am_2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adar_am_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adar_am_2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adar_am_25 13">
        <a:dk1>
          <a:srgbClr val="5C1F00"/>
        </a:dk1>
        <a:lt1>
          <a:srgbClr val="FFFFFF"/>
        </a:lt1>
        <a:dk2>
          <a:srgbClr val="800000"/>
        </a:dk2>
        <a:lt2>
          <a:srgbClr val="FFFF66"/>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nockOutOpiodAbuseDayWebinar.7.27.16" id="{D8D7E919-072D-44FD-AB5B-F7E117A2E31E}" vid="{E30841D4-C607-4DAE-AC7B-071604CA18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KnockOutOpiodAbuseDayWebinar.7.27.16</Template>
  <TotalTime>854</TotalTime>
  <Words>1011</Words>
  <Application>Microsoft Office PowerPoint</Application>
  <PresentationFormat>On-screen Show (4:3)</PresentationFormat>
  <Paragraphs>104</Paragraphs>
  <Slides>33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GungsuhChe</vt:lpstr>
      <vt:lpstr>Radar_am_25</vt:lpstr>
      <vt:lpstr>Knock Out Opioid Abuse Day</vt:lpstr>
      <vt:lpstr>PowerPoint Presentation</vt:lpstr>
      <vt:lpstr>What is it? </vt:lpstr>
      <vt:lpstr>PowerPoint Presentation</vt:lpstr>
      <vt:lpstr>      Building on Success..</vt:lpstr>
      <vt:lpstr>Outreach to Prescribers and Families</vt:lpstr>
      <vt:lpstr>More than 5,000 Volunteers Across NJ</vt:lpstr>
      <vt:lpstr>PowerPoint Presentation</vt:lpstr>
      <vt:lpstr>PowerPoint Presentation</vt:lpstr>
      <vt:lpstr>Collaborating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to Residents and Families</vt:lpstr>
      <vt:lpstr>Outreach to Prescribers: Physicians/Dentists</vt:lpstr>
      <vt:lpstr>PowerPoint Presentation</vt:lpstr>
      <vt:lpstr>PowerPoint Presentation</vt:lpstr>
      <vt:lpstr>Coordination and Trainings</vt:lpstr>
      <vt:lpstr>Our 2017 Supporters </vt:lpstr>
      <vt:lpstr>Success Strategies</vt:lpstr>
      <vt:lpstr>High School Sports</vt:lpstr>
      <vt:lpstr>KOOA Songwriters Contest and Concert</vt:lpstr>
      <vt:lpstr>Media Outreach and Social Media</vt:lpstr>
      <vt:lpstr>Media Outreach and Social Media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Knock Out Opiate Abuse Day</dc:title>
  <dc:creator>Angela</dc:creator>
  <cp:lastModifiedBy>Media Coordinator</cp:lastModifiedBy>
  <cp:revision>38</cp:revision>
  <cp:lastPrinted>2016-07-26T17:22:28Z</cp:lastPrinted>
  <dcterms:created xsi:type="dcterms:W3CDTF">2017-07-25T02:40:57Z</dcterms:created>
  <dcterms:modified xsi:type="dcterms:W3CDTF">2018-08-16T14:51:02Z</dcterms:modified>
</cp:coreProperties>
</file>