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71" r:id="rId3"/>
    <p:sldId id="272" r:id="rId4"/>
    <p:sldId id="303" r:id="rId5"/>
    <p:sldId id="299" r:id="rId6"/>
    <p:sldId id="300" r:id="rId7"/>
    <p:sldId id="301" r:id="rId8"/>
    <p:sldId id="302" r:id="rId9"/>
    <p:sldId id="283" r:id="rId10"/>
    <p:sldId id="306" r:id="rId11"/>
    <p:sldId id="315" r:id="rId12"/>
    <p:sldId id="261" r:id="rId13"/>
    <p:sldId id="262" r:id="rId14"/>
    <p:sldId id="305" r:id="rId15"/>
    <p:sldId id="308" r:id="rId16"/>
    <p:sldId id="274" r:id="rId17"/>
    <p:sldId id="311" r:id="rId18"/>
    <p:sldId id="281" r:id="rId19"/>
    <p:sldId id="312" r:id="rId20"/>
    <p:sldId id="313" r:id="rId21"/>
    <p:sldId id="284" r:id="rId22"/>
    <p:sldId id="282" r:id="rId23"/>
    <p:sldId id="314" r:id="rId24"/>
    <p:sldId id="307" r:id="rId25"/>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66FF33"/>
    <a:srgbClr val="0033CC"/>
    <a:srgbClr val="FF00FF"/>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10" autoAdjust="0"/>
  </p:normalViewPr>
  <p:slideViewPr>
    <p:cSldViewPr>
      <p:cViewPr varScale="1">
        <p:scale>
          <a:sx n="99" d="100"/>
          <a:sy n="99" d="100"/>
        </p:scale>
        <p:origin x="1566" y="150"/>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3120"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9EB48853-6D50-4654-9433-4F64292CB628}" type="datetime1">
              <a:rPr lang="en-US" smtClean="0"/>
              <a:t>9/13/2018</a:t>
            </a:fld>
            <a:endParaRPr lang="en-US"/>
          </a:p>
        </p:txBody>
      </p:sp>
      <p:sp>
        <p:nvSpPr>
          <p:cNvPr id="4" name="Footer Placeholder 3"/>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9E030D97-5AAC-4E92-A6A0-1BE324DAFE45}" type="slidenum">
              <a:rPr lang="en-US" smtClean="0"/>
              <a:t>‹#›</a:t>
            </a:fld>
            <a:endParaRPr lang="en-US"/>
          </a:p>
        </p:txBody>
      </p:sp>
    </p:spTree>
    <p:extLst>
      <p:ext uri="{BB962C8B-B14F-4D97-AF65-F5344CB8AC3E}">
        <p14:creationId xmlns:p14="http://schemas.microsoft.com/office/powerpoint/2010/main" val="194260251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D91C1F6B-08D6-415E-990F-03BF5A2DB85F}" type="datetime1">
              <a:rPr lang="en-US" smtClean="0"/>
              <a:t>9/13/2018</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1A5920DB-444D-4CA2-B9ED-CC0B36A24ADB}" type="slidenum">
              <a:rPr lang="en-US" smtClean="0"/>
              <a:t>‹#›</a:t>
            </a:fld>
            <a:endParaRPr lang="en-US"/>
          </a:p>
        </p:txBody>
      </p:sp>
    </p:spTree>
    <p:extLst>
      <p:ext uri="{BB962C8B-B14F-4D97-AF65-F5344CB8AC3E}">
        <p14:creationId xmlns:p14="http://schemas.microsoft.com/office/powerpoint/2010/main" val="21361365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housekeeping info from Greg S. </a:t>
            </a:r>
          </a:p>
        </p:txBody>
      </p:sp>
      <p:sp>
        <p:nvSpPr>
          <p:cNvPr id="4" name="Date Placeholder 3"/>
          <p:cNvSpPr>
            <a:spLocks noGrp="1"/>
          </p:cNvSpPr>
          <p:nvPr>
            <p:ph type="dt" idx="10"/>
          </p:nvPr>
        </p:nvSpPr>
        <p:spPr/>
        <p:txBody>
          <a:bodyPr/>
          <a:lstStyle/>
          <a:p>
            <a:fld id="{D91C1F6B-08D6-415E-990F-03BF5A2DB85F}" type="datetime1">
              <a:rPr lang="en-US" smtClean="0"/>
              <a:t>9/13/2018</a:t>
            </a:fld>
            <a:endParaRPr lang="en-US"/>
          </a:p>
        </p:txBody>
      </p:sp>
      <p:sp>
        <p:nvSpPr>
          <p:cNvPr id="5" name="Slide Number Placeholder 4"/>
          <p:cNvSpPr>
            <a:spLocks noGrp="1"/>
          </p:cNvSpPr>
          <p:nvPr>
            <p:ph type="sldNum" sz="quarter" idx="11"/>
          </p:nvPr>
        </p:nvSpPr>
        <p:spPr/>
        <p:txBody>
          <a:bodyPr/>
          <a:lstStyle/>
          <a:p>
            <a:fld id="{1A5920DB-444D-4CA2-B9ED-CC0B36A24ADB}" type="slidenum">
              <a:rPr lang="en-US" smtClean="0"/>
              <a:t>1</a:t>
            </a:fld>
            <a:endParaRPr lang="en-US"/>
          </a:p>
        </p:txBody>
      </p:sp>
    </p:spTree>
    <p:extLst>
      <p:ext uri="{BB962C8B-B14F-4D97-AF65-F5344CB8AC3E}">
        <p14:creationId xmlns:p14="http://schemas.microsoft.com/office/powerpoint/2010/main" val="18008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provide and overview of the day, introduce the</a:t>
            </a:r>
            <a:r>
              <a:rPr lang="en-US" baseline="0" dirty="0"/>
              <a:t> partners on this project and invite each to introduce themselves. Angelo will then discuss the origins of the idea for this project and as Barbara to speak a little bit about the origins of the day. He will then speak about the outreach and commitment of both DHMAS and GCADA in supporting this outreach.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a:t>
            </a:fld>
            <a:endParaRPr lang="en-US"/>
          </a:p>
        </p:txBody>
      </p:sp>
      <p:sp>
        <p:nvSpPr>
          <p:cNvPr id="5" name="Date Placeholder 4"/>
          <p:cNvSpPr>
            <a:spLocks noGrp="1"/>
          </p:cNvSpPr>
          <p:nvPr>
            <p:ph type="dt" idx="11"/>
          </p:nvPr>
        </p:nvSpPr>
        <p:spPr/>
        <p:txBody>
          <a:bodyPr/>
          <a:lstStyle/>
          <a:p>
            <a:fld id="{12CEBEE0-969F-43FC-81BB-19B9645DEE6A}" type="datetime1">
              <a:rPr lang="en-US" smtClean="0"/>
              <a:t>9/13/2018</a:t>
            </a:fld>
            <a:endParaRPr lang="en-US"/>
          </a:p>
        </p:txBody>
      </p:sp>
    </p:spTree>
    <p:extLst>
      <p:ext uri="{BB962C8B-B14F-4D97-AF65-F5344CB8AC3E}">
        <p14:creationId xmlns:p14="http://schemas.microsoft.com/office/powerpoint/2010/main" val="61076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Angelo will outline</a:t>
            </a:r>
            <a:r>
              <a:rPr lang="en-US" sz="1200" kern="1200" baseline="0" dirty="0">
                <a:solidFill>
                  <a:schemeClr val="tx1"/>
                </a:solidFill>
                <a:effectLst/>
                <a:latin typeface="+mn-lt"/>
                <a:ea typeface="+mn-ea"/>
                <a:cs typeface="+mn-cs"/>
              </a:rPr>
              <a:t> the specifics of the day, and the stats behind getting the information out statewide </a:t>
            </a:r>
          </a:p>
          <a:p>
            <a:r>
              <a:rPr lang="en-US" sz="1200" kern="1200" dirty="0">
                <a:solidFill>
                  <a:schemeClr val="tx1"/>
                </a:solidFill>
                <a:effectLst/>
                <a:latin typeface="+mn-lt"/>
                <a:ea typeface="+mn-ea"/>
                <a:cs typeface="+mn-cs"/>
              </a:rPr>
              <a:t>According to the CDC, opioid pain relievers that are abused were most often obtained via prescription from physicians. early one in three parents of New Jersey middle school students do not believe there is a link between pain killers prescribed for things like sports injuries and wisdom tooth removal and the rising use of heroin in New Jersey.</a:t>
            </a:r>
          </a:p>
          <a:p>
            <a:r>
              <a:rPr lang="en-US" sz="1200" kern="1200" dirty="0">
                <a:solidFill>
                  <a:schemeClr val="tx1"/>
                </a:solidFill>
                <a:effectLst/>
                <a:latin typeface="+mn-lt"/>
                <a:ea typeface="+mn-ea"/>
                <a:cs typeface="+mn-cs"/>
              </a:rPr>
              <a:t>The study also found that less than 50 percent of parents feel they are knowledgeable about heroin.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3</a:t>
            </a:fld>
            <a:endParaRPr lang="en-US"/>
          </a:p>
        </p:txBody>
      </p:sp>
      <p:sp>
        <p:nvSpPr>
          <p:cNvPr id="5" name="Date Placeholder 4"/>
          <p:cNvSpPr>
            <a:spLocks noGrp="1"/>
          </p:cNvSpPr>
          <p:nvPr>
            <p:ph type="dt" idx="11"/>
          </p:nvPr>
        </p:nvSpPr>
        <p:spPr/>
        <p:txBody>
          <a:bodyPr/>
          <a:lstStyle/>
          <a:p>
            <a:fld id="{5079F61D-E750-460A-A49D-1EEF3916A7E0}" type="datetime1">
              <a:rPr lang="en-US" smtClean="0"/>
              <a:t>9/13/2018</a:t>
            </a:fld>
            <a:endParaRPr lang="en-US"/>
          </a:p>
        </p:txBody>
      </p:sp>
    </p:spTree>
    <p:extLst>
      <p:ext uri="{BB962C8B-B14F-4D97-AF65-F5344CB8AC3E}">
        <p14:creationId xmlns:p14="http://schemas.microsoft.com/office/powerpoint/2010/main" val="377366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describe</a:t>
            </a:r>
            <a:r>
              <a:rPr lang="en-US" baseline="0" dirty="0"/>
              <a:t> the outreach to families, noting that at the trainings to be held in September, each volunteer coordinator will be provided with door knockers for each of the volunteers in an area to use in their neighborhood/community. Outreach to homes/families can occur any time appropriate for the community on October 6, 2017. </a:t>
            </a:r>
          </a:p>
          <a:p>
            <a:endParaRPr lang="en-US" baseline="0" dirty="0"/>
          </a:p>
          <a:p>
            <a:r>
              <a:rPr lang="en-US" baseline="0" dirty="0"/>
              <a:t>Postcards will be an additional resource for neighborhoods </a:t>
            </a:r>
            <a:r>
              <a:rPr lang="en-US" baseline="0"/>
              <a:t>with solicitation/no-knock </a:t>
            </a:r>
            <a:r>
              <a:rPr lang="en-US" baseline="0" dirty="0"/>
              <a:t>laws.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12</a:t>
            </a:fld>
            <a:endParaRPr lang="en-US"/>
          </a:p>
        </p:txBody>
      </p:sp>
      <p:sp>
        <p:nvSpPr>
          <p:cNvPr id="5" name="Date Placeholder 4"/>
          <p:cNvSpPr>
            <a:spLocks noGrp="1"/>
          </p:cNvSpPr>
          <p:nvPr>
            <p:ph type="dt" idx="11"/>
          </p:nvPr>
        </p:nvSpPr>
        <p:spPr/>
        <p:txBody>
          <a:bodyPr/>
          <a:lstStyle/>
          <a:p>
            <a:fld id="{7FDD153D-B5AF-4C15-AC16-FC29093B1910}" type="datetime1">
              <a:rPr lang="en-US" smtClean="0"/>
              <a:t>9/13/2018</a:t>
            </a:fld>
            <a:endParaRPr lang="en-US"/>
          </a:p>
        </p:txBody>
      </p:sp>
    </p:spTree>
    <p:extLst>
      <p:ext uri="{BB962C8B-B14F-4D97-AF65-F5344CB8AC3E}">
        <p14:creationId xmlns:p14="http://schemas.microsoft.com/office/powerpoint/2010/main" val="95449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discuss</a:t>
            </a:r>
            <a:r>
              <a:rPr lang="en-US" baseline="0" dirty="0"/>
              <a:t> the outreach to physicians. Noting that each county leader will receive a list of prescribers – physicians and dentists. Outreach will take place from 10 am to 12 pm and from 2 pm to 4 pm. Volunteers will be provided with a resource guide to leave each prescriber they visit which will include the CDC guidelines, information about sigma reduction, and a sign to display in their location.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13</a:t>
            </a:fld>
            <a:endParaRPr lang="en-US"/>
          </a:p>
        </p:txBody>
      </p:sp>
      <p:sp>
        <p:nvSpPr>
          <p:cNvPr id="5" name="Date Placeholder 4"/>
          <p:cNvSpPr>
            <a:spLocks noGrp="1"/>
          </p:cNvSpPr>
          <p:nvPr>
            <p:ph type="dt" idx="11"/>
          </p:nvPr>
        </p:nvSpPr>
        <p:spPr/>
        <p:txBody>
          <a:bodyPr/>
          <a:lstStyle/>
          <a:p>
            <a:fld id="{512F996F-A64A-44BE-8766-C78B3C9773C1}" type="datetime1">
              <a:rPr lang="en-US" smtClean="0"/>
              <a:t>9/13/2018</a:t>
            </a:fld>
            <a:endParaRPr lang="en-US"/>
          </a:p>
        </p:txBody>
      </p:sp>
    </p:spTree>
    <p:extLst>
      <p:ext uri="{BB962C8B-B14F-4D97-AF65-F5344CB8AC3E}">
        <p14:creationId xmlns:p14="http://schemas.microsoft.com/office/powerpoint/2010/main" val="322881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a:t>
            </a:r>
            <a:r>
              <a:rPr lang="en-US" baseline="0" dirty="0"/>
              <a:t> interested in being a team leader in their County should follow the instructions they will receive in the post Webinar email. </a:t>
            </a:r>
          </a:p>
          <a:p>
            <a:endParaRPr lang="en-US" baseline="0" dirty="0"/>
          </a:p>
          <a:p>
            <a:r>
              <a:rPr lang="en-US" baseline="0" dirty="0"/>
              <a:t>PDFNJ will coordinate the outreach on the day of the event to the media and will provide the prescriber list to each team leader</a:t>
            </a:r>
          </a:p>
          <a:p>
            <a:endParaRPr lang="en-US" baseline="0" dirty="0"/>
          </a:p>
          <a:p>
            <a:r>
              <a:rPr lang="en-US" baseline="0" dirty="0"/>
              <a:t>Trainings outlining these details will be open to all volunteers on August 15</a:t>
            </a:r>
            <a:r>
              <a:rPr lang="en-US" baseline="30000" dirty="0"/>
              <a:t>th</a:t>
            </a:r>
            <a:r>
              <a:rPr lang="en-US" baseline="0" dirty="0"/>
              <a:t> and 30</a:t>
            </a:r>
            <a:r>
              <a:rPr lang="en-US" baseline="30000" dirty="0"/>
              <a:t>th</a:t>
            </a:r>
            <a:r>
              <a:rPr lang="en-US" baseline="0" dirty="0"/>
              <a:t> from 7 pm to 9 pm. They will include an overview of the epidemic and outreach initiative, and material distribution.</a:t>
            </a:r>
          </a:p>
          <a:p>
            <a:endParaRPr lang="en-US" baseline="0" dirty="0"/>
          </a:p>
          <a:p>
            <a:r>
              <a:rPr lang="en-US" baseline="0" dirty="0"/>
              <a:t>Barbara will discuss the Focus on celebrity door knockers which will generate interest and publicity. Information on how to suggest a local celebrity will be included in the post webinar email.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16</a:t>
            </a:fld>
            <a:endParaRPr lang="en-US"/>
          </a:p>
        </p:txBody>
      </p:sp>
      <p:sp>
        <p:nvSpPr>
          <p:cNvPr id="5" name="Date Placeholder 4"/>
          <p:cNvSpPr>
            <a:spLocks noGrp="1"/>
          </p:cNvSpPr>
          <p:nvPr>
            <p:ph type="dt" idx="11"/>
          </p:nvPr>
        </p:nvSpPr>
        <p:spPr/>
        <p:txBody>
          <a:bodyPr/>
          <a:lstStyle/>
          <a:p>
            <a:fld id="{EACDC867-CF43-4E1A-BA70-385BD25E5EB2}" type="datetime1">
              <a:rPr lang="en-US" smtClean="0"/>
              <a:t>9/13/2018</a:t>
            </a:fld>
            <a:endParaRPr lang="en-US"/>
          </a:p>
        </p:txBody>
      </p:sp>
    </p:spTree>
    <p:extLst>
      <p:ext uri="{BB962C8B-B14F-4D97-AF65-F5344CB8AC3E}">
        <p14:creationId xmlns:p14="http://schemas.microsoft.com/office/powerpoint/2010/main" val="419550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52400"/>
            <a:ext cx="7010400" cy="917575"/>
          </a:xfrm>
        </p:spPr>
        <p:txBody>
          <a:bodyPr/>
          <a:lstStyle>
            <a:lvl1pPr algn="ctr">
              <a:defRPr>
                <a:solidFill>
                  <a:schemeClr val="tx2"/>
                </a:solidFill>
                <a:effectLst>
                  <a:outerShdw blurRad="38100" dist="38100" dir="2700000" algn="tl">
                    <a:srgbClr val="000000"/>
                  </a:outerShdw>
                </a:effectLst>
              </a:defRPr>
            </a:lvl1pPr>
          </a:lstStyle>
          <a:p>
            <a:pPr lvl="0"/>
            <a:r>
              <a:rPr lang="en-US" noProof="0"/>
              <a:t>Click to edit Master title style</a:t>
            </a:r>
          </a:p>
        </p:txBody>
      </p:sp>
      <p:sp>
        <p:nvSpPr>
          <p:cNvPr id="3075" name="Rectangle 3"/>
          <p:cNvSpPr>
            <a:spLocks noGrp="1" noChangeArrowheads="1"/>
          </p:cNvSpPr>
          <p:nvPr>
            <p:ph type="subTitle" idx="1"/>
          </p:nvPr>
        </p:nvSpPr>
        <p:spPr>
          <a:xfrm>
            <a:off x="1371600" y="990600"/>
            <a:ext cx="6400800" cy="533400"/>
          </a:xfrm>
        </p:spPr>
        <p:txBody>
          <a:bodyPr/>
          <a:lstStyle>
            <a:lvl1pPr marL="0" indent="0" algn="ctr">
              <a:buFontTx/>
              <a:buNone/>
              <a:defRPr sz="2800">
                <a:solidFill>
                  <a:schemeClr val="tx1"/>
                </a:solidFill>
                <a:effectLst>
                  <a:outerShdw blurRad="38100" dist="38100" dir="2700000" algn="tl">
                    <a:srgbClr val="000000"/>
                  </a:outerShdw>
                </a:effectLst>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457200" y="6324600"/>
            <a:ext cx="2133600" cy="457200"/>
          </a:xfrm>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a:xfrm>
            <a:off x="3505200" y="6324600"/>
            <a:ext cx="2667000" cy="457200"/>
          </a:xfrm>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6934200" y="6324600"/>
            <a:ext cx="1828800" cy="457200"/>
          </a:xfrm>
        </p:spPr>
        <p:txBody>
          <a:bodyPr/>
          <a:lstStyle>
            <a:lvl1pPr>
              <a:defRPr smtClean="0">
                <a:solidFill>
                  <a:schemeClr val="tx1"/>
                </a:solidFill>
              </a:defRPr>
            </a:lvl1pPr>
          </a:lstStyle>
          <a:p>
            <a:pPr>
              <a:defRPr/>
            </a:pPr>
            <a:fld id="{F65CF7B7-43FF-49F6-980C-8370691A90B5}" type="slidenum">
              <a:rPr lang="en-US" altLang="en-US"/>
              <a:pPr>
                <a:defRPr/>
              </a:pPr>
              <a:t>‹#›</a:t>
            </a:fld>
            <a:endParaRPr lang="en-US" altLang="en-US"/>
          </a:p>
        </p:txBody>
      </p:sp>
    </p:spTree>
    <p:extLst>
      <p:ext uri="{BB962C8B-B14F-4D97-AF65-F5344CB8AC3E}">
        <p14:creationId xmlns:p14="http://schemas.microsoft.com/office/powerpoint/2010/main" val="347031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8393C-8365-4D47-A8C1-8A5BECC5F508}" type="slidenum">
              <a:rPr lang="en-US" altLang="en-US"/>
              <a:pPr>
                <a:defRPr/>
              </a:pPr>
              <a:t>‹#›</a:t>
            </a:fld>
            <a:endParaRPr lang="en-US" altLang="en-US"/>
          </a:p>
        </p:txBody>
      </p:sp>
    </p:spTree>
    <p:extLst>
      <p:ext uri="{BB962C8B-B14F-4D97-AF65-F5344CB8AC3E}">
        <p14:creationId xmlns:p14="http://schemas.microsoft.com/office/powerpoint/2010/main" val="383896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52400"/>
            <a:ext cx="17716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52400"/>
            <a:ext cx="5162550" cy="5943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F87650-3532-4EC6-BE76-4122766786D6}" type="slidenum">
              <a:rPr lang="en-US" altLang="en-US"/>
              <a:pPr>
                <a:defRPr/>
              </a:pPr>
              <a:t>‹#›</a:t>
            </a:fld>
            <a:endParaRPr lang="en-US" altLang="en-US"/>
          </a:p>
        </p:txBody>
      </p:sp>
    </p:spTree>
    <p:extLst>
      <p:ext uri="{BB962C8B-B14F-4D97-AF65-F5344CB8AC3E}">
        <p14:creationId xmlns:p14="http://schemas.microsoft.com/office/powerpoint/2010/main" val="2127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4A73A-B70A-4A66-9490-EB9A0B2999CA}" type="slidenum">
              <a:rPr lang="en-US" altLang="en-US"/>
              <a:pPr>
                <a:defRPr/>
              </a:pPr>
              <a:t>‹#›</a:t>
            </a:fld>
            <a:endParaRPr lang="en-US" altLang="en-US"/>
          </a:p>
        </p:txBody>
      </p:sp>
    </p:spTree>
    <p:extLst>
      <p:ext uri="{BB962C8B-B14F-4D97-AF65-F5344CB8AC3E}">
        <p14:creationId xmlns:p14="http://schemas.microsoft.com/office/powerpoint/2010/main" val="192751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BBA52-9AB5-43C5-8C6A-43250481FD13}" type="slidenum">
              <a:rPr lang="en-US" altLang="en-US"/>
              <a:pPr>
                <a:defRPr/>
              </a:pPr>
              <a:t>‹#›</a:t>
            </a:fld>
            <a:endParaRPr lang="en-US" altLang="en-US"/>
          </a:p>
        </p:txBody>
      </p:sp>
    </p:spTree>
    <p:extLst>
      <p:ext uri="{BB962C8B-B14F-4D97-AF65-F5344CB8AC3E}">
        <p14:creationId xmlns:p14="http://schemas.microsoft.com/office/powerpoint/2010/main" val="69689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F6052-F977-40D1-8D2C-1233805B9375}" type="slidenum">
              <a:rPr lang="en-US" altLang="en-US"/>
              <a:pPr>
                <a:defRPr/>
              </a:pPr>
              <a:t>‹#›</a:t>
            </a:fld>
            <a:endParaRPr lang="en-US" altLang="en-US"/>
          </a:p>
        </p:txBody>
      </p:sp>
    </p:spTree>
    <p:extLst>
      <p:ext uri="{BB962C8B-B14F-4D97-AF65-F5344CB8AC3E}">
        <p14:creationId xmlns:p14="http://schemas.microsoft.com/office/powerpoint/2010/main" val="180458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B09B3-65A6-4153-A75B-046036B3BC19}" type="slidenum">
              <a:rPr lang="en-US" altLang="en-US"/>
              <a:pPr>
                <a:defRPr/>
              </a:pPr>
              <a:t>‹#›</a:t>
            </a:fld>
            <a:endParaRPr lang="en-US" altLang="en-US"/>
          </a:p>
        </p:txBody>
      </p:sp>
    </p:spTree>
    <p:extLst>
      <p:ext uri="{BB962C8B-B14F-4D97-AF65-F5344CB8AC3E}">
        <p14:creationId xmlns:p14="http://schemas.microsoft.com/office/powerpoint/2010/main" val="234218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72B72-82A2-4364-B441-837A03959A07}" type="slidenum">
              <a:rPr lang="en-US" altLang="en-US"/>
              <a:pPr>
                <a:defRPr/>
              </a:pPr>
              <a:t>‹#›</a:t>
            </a:fld>
            <a:endParaRPr lang="en-US" altLang="en-US"/>
          </a:p>
        </p:txBody>
      </p:sp>
    </p:spTree>
    <p:extLst>
      <p:ext uri="{BB962C8B-B14F-4D97-AF65-F5344CB8AC3E}">
        <p14:creationId xmlns:p14="http://schemas.microsoft.com/office/powerpoint/2010/main" val="112125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F56779-7323-4D83-82B1-AB656BB7DF62}" type="slidenum">
              <a:rPr lang="en-US" altLang="en-US"/>
              <a:pPr>
                <a:defRPr/>
              </a:pPr>
              <a:t>‹#›</a:t>
            </a:fld>
            <a:endParaRPr lang="en-US" altLang="en-US"/>
          </a:p>
        </p:txBody>
      </p:sp>
    </p:spTree>
    <p:extLst>
      <p:ext uri="{BB962C8B-B14F-4D97-AF65-F5344CB8AC3E}">
        <p14:creationId xmlns:p14="http://schemas.microsoft.com/office/powerpoint/2010/main" val="399267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816C0-D449-481D-9AED-3C09A96621E6}" type="slidenum">
              <a:rPr lang="en-US" altLang="en-US"/>
              <a:pPr>
                <a:defRPr/>
              </a:pPr>
              <a:t>‹#›</a:t>
            </a:fld>
            <a:endParaRPr lang="en-US" altLang="en-US"/>
          </a:p>
        </p:txBody>
      </p:sp>
    </p:spTree>
    <p:extLst>
      <p:ext uri="{BB962C8B-B14F-4D97-AF65-F5344CB8AC3E}">
        <p14:creationId xmlns:p14="http://schemas.microsoft.com/office/powerpoint/2010/main" val="112077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78CB8-4832-4AE8-8727-C8A88D2B95D1}" type="slidenum">
              <a:rPr lang="en-US" altLang="en-US"/>
              <a:pPr>
                <a:defRPr/>
              </a:pPr>
              <a:t>‹#›</a:t>
            </a:fld>
            <a:endParaRPr lang="en-US" altLang="en-US"/>
          </a:p>
        </p:txBody>
      </p:sp>
    </p:spTree>
    <p:extLst>
      <p:ext uri="{BB962C8B-B14F-4D97-AF65-F5344CB8AC3E}">
        <p14:creationId xmlns:p14="http://schemas.microsoft.com/office/powerpoint/2010/main" val="40914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52400"/>
            <a:ext cx="7086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00200" y="1600200"/>
            <a:ext cx="7086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600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93420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FDA1249D-1CA5-49F4-86F7-9DCE6D7D1E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2pPr>
      <a:lvl3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3pPr>
      <a:lvl4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4pPr>
      <a:lvl5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5pPr>
      <a:lvl6pPr marL="4572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6pPr>
      <a:lvl7pPr marL="9144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7pPr>
      <a:lvl8pPr marL="13716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8pPr>
      <a:lvl9pPr marL="18288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drugfreenj.org/knockoutvolunteer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drugfreenj.org/knockoutvolunteer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marketing@drugfreenj.org" TargetMode="External"/><Relationship Id="rId2" Type="http://schemas.openxmlformats.org/officeDocument/2006/relationships/hyperlink" Target="mailto:media@drugfreenj.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304800" y="869661"/>
            <a:ext cx="8458200" cy="917575"/>
          </a:xfrm>
        </p:spPr>
        <p:txBody>
          <a:bodyPr/>
          <a:lstStyle/>
          <a:p>
            <a:pPr eaLnBrk="1" hangingPunct="1">
              <a:defRPr/>
            </a:pPr>
            <a:r>
              <a:rPr lang="en-US" sz="7200" dirty="0"/>
              <a:t>Knock Out Opioid Abuse Day</a:t>
            </a:r>
          </a:p>
        </p:txBody>
      </p:sp>
      <p:sp>
        <p:nvSpPr>
          <p:cNvPr id="82947" name="Rectangle 3"/>
          <p:cNvSpPr>
            <a:spLocks noGrp="1" noChangeArrowheads="1"/>
          </p:cNvSpPr>
          <p:nvPr>
            <p:ph type="subTitle" idx="1"/>
          </p:nvPr>
        </p:nvSpPr>
        <p:spPr>
          <a:xfrm>
            <a:off x="1333500" y="2362200"/>
            <a:ext cx="6400800" cy="533400"/>
          </a:xfrm>
        </p:spPr>
        <p:txBody>
          <a:bodyPr/>
          <a:lstStyle/>
          <a:p>
            <a:pPr eaLnBrk="1" hangingPunct="1">
              <a:defRPr/>
            </a:pPr>
            <a:r>
              <a:rPr lang="en-US" dirty="0"/>
              <a:t>October 6,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07755" y="76200"/>
            <a:ext cx="5546357" cy="1446550"/>
          </a:xfrm>
          <a:prstGeom prst="rect">
            <a:avLst/>
          </a:prstGeom>
          <a:noFill/>
        </p:spPr>
        <p:txBody>
          <a:bodyPr wrap="square" rtlCol="0">
            <a:spAutoFit/>
          </a:bodyPr>
          <a:lstStyle/>
          <a:p>
            <a:pPr algn="ctr"/>
            <a:r>
              <a:rPr lang="en-US" sz="4400" b="1" dirty="0">
                <a:solidFill>
                  <a:schemeClr val="accent2">
                    <a:lumMod val="50000"/>
                  </a:schemeClr>
                </a:solidFill>
              </a:rPr>
              <a:t>2018 </a:t>
            </a:r>
          </a:p>
          <a:p>
            <a:pPr algn="ctr"/>
            <a:r>
              <a:rPr lang="en-US" sz="4400" b="1" dirty="0" smtClean="0">
                <a:solidFill>
                  <a:schemeClr val="accent2">
                    <a:lumMod val="50000"/>
                  </a:schemeClr>
                </a:solidFill>
              </a:rPr>
              <a:t>New Door </a:t>
            </a:r>
            <a:r>
              <a:rPr lang="en-US" sz="4400" b="1" dirty="0">
                <a:solidFill>
                  <a:schemeClr val="accent2">
                    <a:lumMod val="50000"/>
                  </a:schemeClr>
                </a:solidFill>
              </a:rPr>
              <a:t>Hangers</a:t>
            </a:r>
          </a:p>
        </p:txBody>
      </p:sp>
      <p:sp>
        <p:nvSpPr>
          <p:cNvPr id="7" name="TextBox 6"/>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875" y="1522750"/>
            <a:ext cx="2018921" cy="48384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796" y="1522750"/>
            <a:ext cx="2018921" cy="48384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717" y="1522750"/>
            <a:ext cx="2018921" cy="48384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54" y="1522750"/>
            <a:ext cx="2018921" cy="4838448"/>
          </a:xfrm>
          <a:prstGeom prst="rect">
            <a:avLst/>
          </a:prstGeom>
        </p:spPr>
      </p:pic>
    </p:spTree>
    <p:extLst>
      <p:ext uri="{BB962C8B-B14F-4D97-AF65-F5344CB8AC3E}">
        <p14:creationId xmlns:p14="http://schemas.microsoft.com/office/powerpoint/2010/main" val="1552872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07755" y="76200"/>
            <a:ext cx="5546357" cy="1446550"/>
          </a:xfrm>
          <a:prstGeom prst="rect">
            <a:avLst/>
          </a:prstGeom>
          <a:noFill/>
        </p:spPr>
        <p:txBody>
          <a:bodyPr wrap="square" rtlCol="0">
            <a:spAutoFit/>
          </a:bodyPr>
          <a:lstStyle/>
          <a:p>
            <a:pPr algn="ctr"/>
            <a:r>
              <a:rPr lang="en-US" sz="4400" b="1" dirty="0">
                <a:solidFill>
                  <a:schemeClr val="accent2">
                    <a:lumMod val="50000"/>
                  </a:schemeClr>
                </a:solidFill>
              </a:rPr>
              <a:t>2018 </a:t>
            </a:r>
          </a:p>
          <a:p>
            <a:pPr algn="ctr"/>
            <a:r>
              <a:rPr lang="en-US" sz="4400" b="1" dirty="0" smtClean="0">
                <a:solidFill>
                  <a:schemeClr val="accent2">
                    <a:lumMod val="50000"/>
                  </a:schemeClr>
                </a:solidFill>
              </a:rPr>
              <a:t>New Door </a:t>
            </a:r>
            <a:r>
              <a:rPr lang="en-US" sz="4400" b="1" dirty="0">
                <a:solidFill>
                  <a:schemeClr val="accent2">
                    <a:lumMod val="50000"/>
                  </a:schemeClr>
                </a:solidFill>
              </a:rPr>
              <a:t>Hangers</a:t>
            </a:r>
          </a:p>
        </p:txBody>
      </p:sp>
      <p:sp>
        <p:nvSpPr>
          <p:cNvPr id="7" name="TextBox 6"/>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996" y="1522750"/>
            <a:ext cx="2018679" cy="48384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796" y="1522750"/>
            <a:ext cx="2018920" cy="48384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717" y="1522750"/>
            <a:ext cx="2018920" cy="48384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54" y="1522750"/>
            <a:ext cx="2018920" cy="4838448"/>
          </a:xfrm>
          <a:prstGeom prst="rect">
            <a:avLst/>
          </a:prstGeom>
        </p:spPr>
      </p:pic>
    </p:spTree>
    <p:extLst>
      <p:ext uri="{BB962C8B-B14F-4D97-AF65-F5344CB8AC3E}">
        <p14:creationId xmlns:p14="http://schemas.microsoft.com/office/powerpoint/2010/main" val="3902849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to Residents and Families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447800"/>
            <a:ext cx="1866704" cy="248893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4066327"/>
            <a:ext cx="1943100" cy="2590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941" y="1471061"/>
            <a:ext cx="2005433" cy="519053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343" y="1471061"/>
            <a:ext cx="2059004" cy="2745338"/>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18935"/>
          <a:stretch/>
        </p:blipFill>
        <p:spPr>
          <a:xfrm>
            <a:off x="2068343" y="4377993"/>
            <a:ext cx="2112750" cy="2283600"/>
          </a:xfrm>
          <a:prstGeom prst="rect">
            <a:avLst/>
          </a:prstGeom>
        </p:spPr>
      </p:pic>
      <p:sp>
        <p:nvSpPr>
          <p:cNvPr id="8" name="TextBox 7"/>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428963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www.cdc.gov/media/images/dpk/2016/dpk-pod/partner-with-patients-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43" y="1113384"/>
            <a:ext cx="3701504" cy="3701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8447" y="3222"/>
            <a:ext cx="7086600" cy="1295400"/>
          </a:xfrm>
        </p:spPr>
        <p:txBody>
          <a:bodyPr/>
          <a:lstStyle/>
          <a:p>
            <a:r>
              <a:rPr lang="en-US" sz="3600" dirty="0"/>
              <a:t>Outreach to Prescribers:</a:t>
            </a:r>
            <a:br>
              <a:rPr lang="en-US" sz="3600" dirty="0"/>
            </a:br>
            <a:r>
              <a:rPr lang="en-US" sz="3600" dirty="0"/>
              <a:t>Physicians/Dentists</a:t>
            </a:r>
          </a:p>
        </p:txBody>
      </p:sp>
      <p:pic>
        <p:nvPicPr>
          <p:cNvPr id="18434" name="Picture 2" descr="http://www.usmedicine.com/wp-content/uploads/2016/02/cd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35602"/>
            <a:ext cx="1909506" cy="174529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dc.gov/drugoverdose/images/prescribing/15_261593-noncanerrx_flexsl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370" y="3488176"/>
            <a:ext cx="2688592" cy="1344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314024" y="4607834"/>
            <a:ext cx="3195475" cy="2396607"/>
          </a:xfrm>
          <a:prstGeom prst="rect">
            <a:avLst/>
          </a:prstGeom>
        </p:spPr>
      </p:pic>
      <p:pic>
        <p:nvPicPr>
          <p:cNvPr id="4" name="Picture 3"/>
          <p:cNvPicPr>
            <a:picLocks noChangeAspect="1"/>
          </p:cNvPicPr>
          <p:nvPr/>
        </p:nvPicPr>
        <p:blipFill>
          <a:blip r:embed="rId7"/>
          <a:stretch>
            <a:fillRect/>
          </a:stretch>
        </p:blipFill>
        <p:spPr>
          <a:xfrm>
            <a:off x="1680392" y="1298622"/>
            <a:ext cx="3316425" cy="4277416"/>
          </a:xfrm>
          <a:prstGeom prst="rect">
            <a:avLst/>
          </a:prstGeom>
        </p:spPr>
      </p:pic>
      <p:sp>
        <p:nvSpPr>
          <p:cNvPr id="8" name="TextBox 7"/>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84479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76200"/>
            <a:ext cx="4383450" cy="4629667"/>
          </a:xfrm>
          <a:prstGeom prst="rect">
            <a:avLst/>
          </a:prstGeom>
        </p:spPr>
      </p:pic>
      <p:pic>
        <p:nvPicPr>
          <p:cNvPr id="5" name="Picture 4"/>
          <p:cNvPicPr>
            <a:picLocks noChangeAspect="1"/>
          </p:cNvPicPr>
          <p:nvPr/>
        </p:nvPicPr>
        <p:blipFill>
          <a:blip r:embed="rId3"/>
          <a:stretch>
            <a:fillRect/>
          </a:stretch>
        </p:blipFill>
        <p:spPr>
          <a:xfrm rot="5400000">
            <a:off x="5760311" y="3507807"/>
            <a:ext cx="3004510" cy="3762867"/>
          </a:xfrm>
          <a:prstGeom prst="rect">
            <a:avLst/>
          </a:prstGeom>
        </p:spPr>
      </p:pic>
      <p:sp>
        <p:nvSpPr>
          <p:cNvPr id="6" name="TextBox 5"/>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2583715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914400"/>
            <a:ext cx="2438400" cy="5524983"/>
          </a:xfrm>
          <a:prstGeom prst="rect">
            <a:avLst/>
          </a:prstGeom>
        </p:spPr>
      </p:pic>
      <p:pic>
        <p:nvPicPr>
          <p:cNvPr id="5" name="Picture 4"/>
          <p:cNvPicPr>
            <a:picLocks noChangeAspect="1"/>
          </p:cNvPicPr>
          <p:nvPr/>
        </p:nvPicPr>
        <p:blipFill>
          <a:blip r:embed="rId3"/>
          <a:stretch>
            <a:fillRect/>
          </a:stretch>
        </p:blipFill>
        <p:spPr>
          <a:xfrm>
            <a:off x="5562600" y="866341"/>
            <a:ext cx="2454750" cy="5607374"/>
          </a:xfrm>
          <a:prstGeom prst="rect">
            <a:avLst/>
          </a:prstGeom>
        </p:spPr>
      </p:pic>
      <p:sp>
        <p:nvSpPr>
          <p:cNvPr id="6" name="TextBox 5"/>
          <p:cNvSpPr txBox="1"/>
          <p:nvPr/>
        </p:nvSpPr>
        <p:spPr>
          <a:xfrm>
            <a:off x="1905000" y="152400"/>
            <a:ext cx="6477000" cy="646331"/>
          </a:xfrm>
          <a:prstGeom prst="rect">
            <a:avLst/>
          </a:prstGeom>
          <a:noFill/>
        </p:spPr>
        <p:txBody>
          <a:bodyPr wrap="square" rtlCol="0">
            <a:spAutoFit/>
          </a:bodyPr>
          <a:lstStyle/>
          <a:p>
            <a:r>
              <a:rPr lang="en-US" sz="3600" b="1" dirty="0">
                <a:solidFill>
                  <a:schemeClr val="accent2">
                    <a:lumMod val="50000"/>
                  </a:schemeClr>
                </a:solidFill>
              </a:rPr>
              <a:t>Additional Resources.. </a:t>
            </a:r>
          </a:p>
        </p:txBody>
      </p:sp>
      <p:sp>
        <p:nvSpPr>
          <p:cNvPr id="7" name="TextBox 6"/>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406059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a:t>
            </a:r>
            <a:endParaRPr lang="en-US" dirty="0"/>
          </a:p>
        </p:txBody>
      </p:sp>
      <p:sp>
        <p:nvSpPr>
          <p:cNvPr id="3" name="Content Placeholder 2"/>
          <p:cNvSpPr>
            <a:spLocks noGrp="1"/>
          </p:cNvSpPr>
          <p:nvPr>
            <p:ph idx="1"/>
          </p:nvPr>
        </p:nvSpPr>
        <p:spPr/>
        <p:txBody>
          <a:bodyPr/>
          <a:lstStyle/>
          <a:p>
            <a:r>
              <a:rPr lang="en-US" dirty="0"/>
              <a:t>County Teams</a:t>
            </a:r>
          </a:p>
          <a:p>
            <a:r>
              <a:rPr lang="en-US" dirty="0"/>
              <a:t>Outreach: Media and Prescriber List</a:t>
            </a:r>
          </a:p>
          <a:p>
            <a:endParaRPr lang="en-US" dirty="0"/>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855" t="10848" r="449" b="5424"/>
          <a:stretch/>
        </p:blipFill>
        <p:spPr>
          <a:xfrm>
            <a:off x="3314700" y="3879382"/>
            <a:ext cx="3657600" cy="2352675"/>
          </a:xfrm>
          <a:prstGeom prst="rect">
            <a:avLst/>
          </a:prstGeom>
        </p:spPr>
      </p:pic>
      <p:sp>
        <p:nvSpPr>
          <p:cNvPr id="6" name="TextBox 5"/>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555452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121E33-7C07-4A32-AFB8-B9A2314A2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781" y="4863164"/>
            <a:ext cx="3313193" cy="1994836"/>
          </a:xfrm>
          <a:prstGeom prst="rect">
            <a:avLst/>
          </a:prstGeom>
        </p:spPr>
      </p:pic>
      <p:pic>
        <p:nvPicPr>
          <p:cNvPr id="11" name="Picture 10">
            <a:extLst>
              <a:ext uri="{FF2B5EF4-FFF2-40B4-BE49-F238E27FC236}">
                <a16:creationId xmlns:a16="http://schemas.microsoft.com/office/drawing/2014/main" id="{B5FA1FB2-833C-4315-A0DC-4B552909C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74376" y="1197624"/>
            <a:ext cx="2685508" cy="2271460"/>
          </a:xfrm>
          <a:prstGeom prst="rect">
            <a:avLst/>
          </a:prstGeom>
        </p:spPr>
      </p:pic>
      <p:pic>
        <p:nvPicPr>
          <p:cNvPr id="23" name="Picture 22">
            <a:extLst>
              <a:ext uri="{FF2B5EF4-FFF2-40B4-BE49-F238E27FC236}">
                <a16:creationId xmlns:a16="http://schemas.microsoft.com/office/drawing/2014/main" id="{1051D6B0-143A-434E-B8CA-1EE29991C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694" y="3657599"/>
            <a:ext cx="4152215" cy="3228435"/>
          </a:xfrm>
          <a:prstGeom prst="rect">
            <a:avLst/>
          </a:prstGeom>
        </p:spPr>
      </p:pic>
      <p:pic>
        <p:nvPicPr>
          <p:cNvPr id="25" name="Picture 24">
            <a:extLst>
              <a:ext uri="{FF2B5EF4-FFF2-40B4-BE49-F238E27FC236}">
                <a16:creationId xmlns:a16="http://schemas.microsoft.com/office/drawing/2014/main" id="{23426279-7234-4E33-832F-21AF6706D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175" y="990600"/>
            <a:ext cx="3314799" cy="1752600"/>
          </a:xfrm>
          <a:prstGeom prst="rect">
            <a:avLst/>
          </a:prstGeom>
        </p:spPr>
      </p:pic>
      <p:sp>
        <p:nvSpPr>
          <p:cNvPr id="27" name="Title 26">
            <a:extLst>
              <a:ext uri="{FF2B5EF4-FFF2-40B4-BE49-F238E27FC236}">
                <a16:creationId xmlns:a16="http://schemas.microsoft.com/office/drawing/2014/main" id="{B7461D0F-B15B-42C1-9A5A-9A7F6D0929AB}"/>
              </a:ext>
            </a:extLst>
          </p:cNvPr>
          <p:cNvSpPr>
            <a:spLocks noGrp="1"/>
          </p:cNvSpPr>
          <p:nvPr>
            <p:ph type="title"/>
          </p:nvPr>
        </p:nvSpPr>
        <p:spPr>
          <a:xfrm>
            <a:off x="1607617" y="-152400"/>
            <a:ext cx="7351998" cy="129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000" dirty="0"/>
              <a:t>Our 2017 Supporters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32219" y="1323975"/>
            <a:ext cx="2667000" cy="200025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174" y="2733701"/>
            <a:ext cx="1684569" cy="220313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4793" y="2743200"/>
            <a:ext cx="1650181" cy="2200241"/>
          </a:xfrm>
          <a:prstGeom prst="rect">
            <a:avLst/>
          </a:prstGeom>
        </p:spPr>
      </p:pic>
      <p:sp>
        <p:nvSpPr>
          <p:cNvPr id="10" name="TextBox 9"/>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515917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Success Strategies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800" y="1429155"/>
            <a:ext cx="3505200" cy="26289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72019" y="2580975"/>
            <a:ext cx="3579000" cy="26842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500" y="4104885"/>
            <a:ext cx="3279800" cy="2459850"/>
          </a:xfrm>
          <a:prstGeom prst="rect">
            <a:avLst/>
          </a:prstGeom>
        </p:spPr>
      </p:pic>
      <p:sp>
        <p:nvSpPr>
          <p:cNvPr id="6" name="TextBox 5"/>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532017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Sports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0247" y="1447800"/>
            <a:ext cx="3556000" cy="2667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447" y="4401592"/>
            <a:ext cx="3045600" cy="20172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221" r="19804" b="12223"/>
          <a:stretch/>
        </p:blipFill>
        <p:spPr>
          <a:xfrm>
            <a:off x="5496293" y="1447800"/>
            <a:ext cx="3581400" cy="4944491"/>
          </a:xfrm>
          <a:prstGeom prst="rect">
            <a:avLst/>
          </a:prstGeom>
        </p:spPr>
      </p:pic>
    </p:spTree>
    <p:extLst>
      <p:ext uri="{BB962C8B-B14F-4D97-AF65-F5344CB8AC3E}">
        <p14:creationId xmlns:p14="http://schemas.microsoft.com/office/powerpoint/2010/main" val="1391786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990600"/>
            <a:ext cx="7162800" cy="5201424"/>
          </a:xfrm>
          <a:prstGeom prst="rect">
            <a:avLst/>
          </a:prstGeom>
        </p:spPr>
        <p:txBody>
          <a:bodyPr wrap="square">
            <a:spAutoFit/>
          </a:bodyPr>
          <a:lstStyle/>
          <a:p>
            <a:pPr algn="ctr"/>
            <a:r>
              <a:rPr lang="en-US" sz="5400" u="sng" dirty="0">
                <a:solidFill>
                  <a:schemeClr val="accent2">
                    <a:lumMod val="50000"/>
                  </a:schemeClr>
                </a:solidFill>
              </a:rPr>
              <a:t>Knock Out Opioid Abuse Day</a:t>
            </a:r>
          </a:p>
          <a:p>
            <a:pPr algn="ctr"/>
            <a:endParaRPr lang="en-US" sz="2800" dirty="0">
              <a:solidFill>
                <a:schemeClr val="accent2">
                  <a:lumMod val="50000"/>
                </a:schemeClr>
              </a:solidFill>
            </a:endParaRPr>
          </a:p>
          <a:p>
            <a:pPr algn="ctr"/>
            <a:r>
              <a:rPr lang="en-US" sz="2800" dirty="0">
                <a:solidFill>
                  <a:schemeClr val="accent2">
                    <a:lumMod val="50000"/>
                  </a:schemeClr>
                </a:solidFill>
              </a:rPr>
              <a:t>A project of the Partnership for a Drug-Free New Jersey and The Community Coalition for a Safe </a:t>
            </a:r>
            <a:r>
              <a:rPr lang="en-US" sz="2800" dirty="0" smtClean="0">
                <a:solidFill>
                  <a:schemeClr val="accent2">
                    <a:lumMod val="50000"/>
                  </a:schemeClr>
                </a:solidFill>
              </a:rPr>
              <a:t>and </a:t>
            </a:r>
            <a:r>
              <a:rPr lang="en-US" sz="2800" dirty="0">
                <a:solidFill>
                  <a:schemeClr val="accent2">
                    <a:lumMod val="50000"/>
                  </a:schemeClr>
                </a:solidFill>
              </a:rPr>
              <a:t>Healthy Morris, in cooperation with the New Jersey Department of Human Services, and Governor’s Council on Alcoholism and Drug Abuse</a:t>
            </a:r>
          </a:p>
        </p:txBody>
      </p:sp>
      <p:sp>
        <p:nvSpPr>
          <p:cNvPr id="2" name="TextBox 1"/>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2206360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KOOA Songwriters Contest and Concert</a:t>
            </a:r>
            <a:endParaRPr lang="en-US" dirty="0"/>
          </a:p>
        </p:txBody>
      </p:sp>
      <p:pic>
        <p:nvPicPr>
          <p:cNvPr id="4" name="Picture 3"/>
          <p:cNvPicPr>
            <a:picLocks noChangeAspect="1"/>
          </p:cNvPicPr>
          <p:nvPr/>
        </p:nvPicPr>
        <p:blipFill>
          <a:blip r:embed="rId2"/>
          <a:stretch>
            <a:fillRect/>
          </a:stretch>
        </p:blipFill>
        <p:spPr>
          <a:xfrm>
            <a:off x="1902402" y="3663168"/>
            <a:ext cx="4648200" cy="3011510"/>
          </a:xfrm>
          <a:prstGeom prst="rect">
            <a:avLst/>
          </a:prstGeom>
        </p:spPr>
      </p:pic>
      <p:pic>
        <p:nvPicPr>
          <p:cNvPr id="5" name="Picture 4"/>
          <p:cNvPicPr>
            <a:picLocks noChangeAspect="1"/>
          </p:cNvPicPr>
          <p:nvPr/>
        </p:nvPicPr>
        <p:blipFill>
          <a:blip r:embed="rId3"/>
          <a:stretch>
            <a:fillRect/>
          </a:stretch>
        </p:blipFill>
        <p:spPr>
          <a:xfrm>
            <a:off x="5113020" y="1564884"/>
            <a:ext cx="3804804" cy="1981200"/>
          </a:xfrm>
          <a:prstGeom prst="rect">
            <a:avLst/>
          </a:prstGeom>
        </p:spPr>
      </p:pic>
      <p:sp>
        <p:nvSpPr>
          <p:cNvPr id="7" name="TextBox 6"/>
          <p:cNvSpPr txBox="1"/>
          <p:nvPr/>
        </p:nvSpPr>
        <p:spPr>
          <a:xfrm>
            <a:off x="1902402" y="1752600"/>
            <a:ext cx="2745798" cy="1785104"/>
          </a:xfrm>
          <a:prstGeom prst="rect">
            <a:avLst/>
          </a:prstGeom>
          <a:noFill/>
        </p:spPr>
        <p:txBody>
          <a:bodyPr wrap="square" rtlCol="0">
            <a:spAutoFit/>
          </a:bodyPr>
          <a:lstStyle/>
          <a:p>
            <a:r>
              <a:rPr lang="en-US" sz="2200" dirty="0" smtClean="0">
                <a:solidFill>
                  <a:srgbClr val="000000"/>
                </a:solidFill>
              </a:rPr>
              <a:t>Life Center Stage and the Community Coalition for a Safe and Healthy Morris County</a:t>
            </a:r>
            <a:endParaRPr lang="en-US" sz="2200" dirty="0">
              <a:solidFill>
                <a:srgbClr val="000000"/>
              </a:solidFill>
            </a:endParaRPr>
          </a:p>
        </p:txBody>
      </p:sp>
      <p:sp>
        <p:nvSpPr>
          <p:cNvPr id="8" name="TextBox 7"/>
          <p:cNvSpPr txBox="1"/>
          <p:nvPr/>
        </p:nvSpPr>
        <p:spPr>
          <a:xfrm>
            <a:off x="6550602" y="4007126"/>
            <a:ext cx="2517198" cy="2139047"/>
          </a:xfrm>
          <a:prstGeom prst="rect">
            <a:avLst/>
          </a:prstGeom>
          <a:noFill/>
        </p:spPr>
        <p:txBody>
          <a:bodyPr wrap="square" rtlCol="0">
            <a:spAutoFit/>
          </a:bodyPr>
          <a:lstStyle/>
          <a:p>
            <a:r>
              <a:rPr lang="en-US" sz="1900" dirty="0" smtClean="0">
                <a:solidFill>
                  <a:srgbClr val="000000"/>
                </a:solidFill>
              </a:rPr>
              <a:t>Contest winners </a:t>
            </a:r>
            <a:r>
              <a:rPr lang="en-US" sz="1900" dirty="0">
                <a:solidFill>
                  <a:srgbClr val="000000"/>
                </a:solidFill>
              </a:rPr>
              <a:t>Anna Toby Rabinowitz and Anna </a:t>
            </a:r>
            <a:r>
              <a:rPr lang="en-US" sz="1900" dirty="0" err="1">
                <a:solidFill>
                  <a:srgbClr val="000000"/>
                </a:solidFill>
              </a:rPr>
              <a:t>Zibit</a:t>
            </a:r>
            <a:r>
              <a:rPr lang="en-US" sz="1900" dirty="0">
                <a:solidFill>
                  <a:srgbClr val="000000"/>
                </a:solidFill>
              </a:rPr>
              <a:t> </a:t>
            </a:r>
            <a:r>
              <a:rPr lang="en-US" sz="1900" dirty="0" smtClean="0">
                <a:solidFill>
                  <a:srgbClr val="000000"/>
                </a:solidFill>
              </a:rPr>
              <a:t>also won a 2018 NJ Ad Club Jersey Award for their song, </a:t>
            </a:r>
            <a:r>
              <a:rPr lang="en-US" sz="1900" dirty="0">
                <a:solidFill>
                  <a:srgbClr val="000000"/>
                </a:solidFill>
              </a:rPr>
              <a:t>“</a:t>
            </a:r>
            <a:r>
              <a:rPr lang="en-US" sz="1900" dirty="0" smtClean="0">
                <a:solidFill>
                  <a:srgbClr val="000000"/>
                </a:solidFill>
              </a:rPr>
              <a:t>Invisible.”</a:t>
            </a:r>
            <a:endParaRPr lang="en-US" sz="1900" dirty="0">
              <a:solidFill>
                <a:srgbClr val="000000"/>
              </a:solidFill>
            </a:endParaRPr>
          </a:p>
        </p:txBody>
      </p:sp>
      <p:sp>
        <p:nvSpPr>
          <p:cNvPr id="9" name="TextBox 8"/>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1227609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Outreach and Social Media</a:t>
            </a:r>
          </a:p>
        </p:txBody>
      </p:sp>
      <p:sp>
        <p:nvSpPr>
          <p:cNvPr id="3" name="Content Placeholder 2"/>
          <p:cNvSpPr>
            <a:spLocks noGrp="1"/>
          </p:cNvSpPr>
          <p:nvPr>
            <p:ph idx="1"/>
          </p:nvPr>
        </p:nvSpPr>
        <p:spPr>
          <a:xfrm>
            <a:off x="1524000" y="1600200"/>
            <a:ext cx="7162800" cy="4495800"/>
          </a:xfrm>
        </p:spPr>
        <p:txBody>
          <a:bodyPr/>
          <a:lstStyle/>
          <a:p>
            <a:r>
              <a:rPr lang="en-US" dirty="0"/>
              <a:t>Media Toolkit:</a:t>
            </a:r>
          </a:p>
          <a:p>
            <a:pPr marL="0" indent="0">
              <a:buNone/>
            </a:pPr>
            <a:r>
              <a:rPr lang="en-US" sz="1800" dirty="0" smtClean="0">
                <a:hlinkClick r:id="rId2"/>
              </a:rPr>
              <a:t>http</a:t>
            </a:r>
            <a:r>
              <a:rPr lang="en-US" sz="1800" dirty="0">
                <a:hlinkClick r:id="rId2"/>
              </a:rPr>
              <a:t>://drugfreenj.org/knockoutvolunteers/</a:t>
            </a:r>
            <a:r>
              <a:rPr lang="en-US" sz="1800" dirty="0"/>
              <a:t> </a:t>
            </a:r>
          </a:p>
          <a:p>
            <a:pPr marL="0" indent="0">
              <a:buNone/>
            </a:pPr>
            <a:endParaRPr lang="en-US" dirty="0"/>
          </a:p>
        </p:txBody>
      </p:sp>
      <p:pic>
        <p:nvPicPr>
          <p:cNvPr id="4" name="Picture 3"/>
          <p:cNvPicPr>
            <a:picLocks noChangeAspect="1"/>
          </p:cNvPicPr>
          <p:nvPr/>
        </p:nvPicPr>
        <p:blipFill>
          <a:blip r:embed="rId3"/>
          <a:stretch>
            <a:fillRect/>
          </a:stretch>
        </p:blipFill>
        <p:spPr>
          <a:xfrm>
            <a:off x="2895600" y="2424233"/>
            <a:ext cx="4767225" cy="3671767"/>
          </a:xfrm>
          <a:prstGeom prst="rect">
            <a:avLst/>
          </a:prstGeom>
        </p:spPr>
      </p:pic>
      <p:sp>
        <p:nvSpPr>
          <p:cNvPr id="5" name="TextBox 4"/>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098712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Outreach and Social Media</a:t>
            </a:r>
          </a:p>
        </p:txBody>
      </p:sp>
      <p:sp>
        <p:nvSpPr>
          <p:cNvPr id="3" name="Content Placeholder 2"/>
          <p:cNvSpPr>
            <a:spLocks noGrp="1"/>
          </p:cNvSpPr>
          <p:nvPr>
            <p:ph idx="1"/>
          </p:nvPr>
        </p:nvSpPr>
        <p:spPr/>
        <p:txBody>
          <a:bodyPr/>
          <a:lstStyle/>
          <a:p>
            <a:r>
              <a:rPr lang="en-US" dirty="0"/>
              <a:t>Sample advisories/press </a:t>
            </a:r>
            <a:r>
              <a:rPr lang="en-US" dirty="0" smtClean="0"/>
              <a:t>releases/letters </a:t>
            </a:r>
            <a:r>
              <a:rPr lang="en-US" dirty="0">
                <a:hlinkClick r:id="rId2"/>
              </a:rPr>
              <a:t>http://drugfreenj.org/knockoutvolunteers/</a:t>
            </a:r>
            <a:r>
              <a:rPr lang="en-US" dirty="0"/>
              <a:t> </a:t>
            </a:r>
          </a:p>
          <a:p>
            <a:r>
              <a:rPr lang="en-US" dirty="0"/>
              <a:t>Social media: Spread the word before/during/after the event</a:t>
            </a:r>
          </a:p>
          <a:p>
            <a:pPr lvl="1"/>
            <a:r>
              <a:rPr lang="en-US" sz="2400" dirty="0"/>
              <a:t>Tag </a:t>
            </a:r>
            <a:r>
              <a:rPr lang="en-US" sz="2400" dirty="0" err="1"/>
              <a:t>PartnershipForADrugFreeNewJersey</a:t>
            </a:r>
            <a:r>
              <a:rPr lang="en-US" sz="2400" dirty="0"/>
              <a:t> (Facebook); Mention @</a:t>
            </a:r>
            <a:r>
              <a:rPr lang="en-US" sz="2400" dirty="0" err="1"/>
              <a:t>DrugFreeNJ</a:t>
            </a:r>
            <a:r>
              <a:rPr lang="en-US" sz="2400" dirty="0"/>
              <a:t> (Twitter and Instagram</a:t>
            </a:r>
            <a:r>
              <a:rPr lang="en-US" sz="2400" dirty="0" smtClean="0"/>
              <a:t>)</a:t>
            </a:r>
          </a:p>
          <a:p>
            <a:pPr lvl="1"/>
            <a:r>
              <a:rPr lang="en-US" sz="2400" dirty="0" smtClean="0"/>
              <a:t>Use the hashtag #</a:t>
            </a:r>
            <a:r>
              <a:rPr lang="en-US" sz="2400" dirty="0" err="1" smtClean="0"/>
              <a:t>KnockOutOpioidAbuse</a:t>
            </a:r>
            <a:endParaRPr lang="en-US" sz="2400" dirty="0"/>
          </a:p>
        </p:txBody>
      </p:sp>
      <p:sp>
        <p:nvSpPr>
          <p:cNvPr id="4" name="TextBox 3"/>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226314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Outreach and Social Media</a:t>
            </a:r>
          </a:p>
        </p:txBody>
      </p:sp>
      <p:sp>
        <p:nvSpPr>
          <p:cNvPr id="3" name="Content Placeholder 2"/>
          <p:cNvSpPr>
            <a:spLocks noGrp="1"/>
          </p:cNvSpPr>
          <p:nvPr>
            <p:ph idx="1"/>
          </p:nvPr>
        </p:nvSpPr>
        <p:spPr/>
        <p:txBody>
          <a:bodyPr/>
          <a:lstStyle/>
          <a:p>
            <a:r>
              <a:rPr lang="en-US" dirty="0" smtClean="0"/>
              <a:t>Questions about media outreach? Email Matt Birchenough at </a:t>
            </a:r>
            <a:r>
              <a:rPr lang="en-US" dirty="0" smtClean="0">
                <a:hlinkClick r:id="rId2"/>
              </a:rPr>
              <a:t>media@drugfreenj.org</a:t>
            </a:r>
            <a:r>
              <a:rPr lang="en-US" dirty="0" smtClean="0"/>
              <a:t>. </a:t>
            </a:r>
          </a:p>
          <a:p>
            <a:r>
              <a:rPr lang="en-US" dirty="0" smtClean="0"/>
              <a:t>Questions about materials?        Email David Philemon at   </a:t>
            </a:r>
            <a:r>
              <a:rPr lang="en-US" dirty="0" smtClean="0">
                <a:hlinkClick r:id="rId3"/>
              </a:rPr>
              <a:t>marketing@drugfreenj.org</a:t>
            </a:r>
            <a:r>
              <a:rPr lang="en-US" dirty="0" smtClean="0"/>
              <a:t>. </a:t>
            </a:r>
          </a:p>
        </p:txBody>
      </p:sp>
      <p:sp>
        <p:nvSpPr>
          <p:cNvPr id="4" name="TextBox 3"/>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186353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133600"/>
            <a:ext cx="7086600" cy="1295400"/>
          </a:xfrm>
        </p:spPr>
        <p:txBody>
          <a:bodyPr/>
          <a:lstStyle/>
          <a:p>
            <a:pPr algn="ctr"/>
            <a:r>
              <a:rPr lang="en-US" sz="8000" dirty="0"/>
              <a:t>Questions?</a:t>
            </a:r>
          </a:p>
        </p:txBody>
      </p:sp>
      <p:sp>
        <p:nvSpPr>
          <p:cNvPr id="3" name="TextBox 2"/>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640270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7086600" cy="1295400"/>
          </a:xfrm>
        </p:spPr>
        <p:txBody>
          <a:bodyPr/>
          <a:lstStyle/>
          <a:p>
            <a:r>
              <a:rPr lang="en-US" dirty="0"/>
              <a:t>What is it? </a:t>
            </a:r>
          </a:p>
        </p:txBody>
      </p:sp>
      <p:sp>
        <p:nvSpPr>
          <p:cNvPr id="8" name="Rectangle 7"/>
          <p:cNvSpPr/>
          <p:nvPr/>
        </p:nvSpPr>
        <p:spPr>
          <a:xfrm>
            <a:off x="2286000" y="1582341"/>
            <a:ext cx="5638800" cy="3693319"/>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2">
                    <a:lumMod val="50000"/>
                  </a:schemeClr>
                </a:solidFill>
              </a:rPr>
              <a:t>October 6, 2018 has been designated Knock Out Opioid Abuse Day in New Jersey.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The statewide single-day initiative will mobilize the prevention and treatment communities, community leaders, and concerned citizens to raise awareness of the potential for dependency on prescribed pain medicine and its link to heroin abuse rates in our state.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The mobilization will have a dual focus: educating physicians and raising awareness among New Jersey citizens and families.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953000"/>
            <a:ext cx="2286000" cy="1714500"/>
          </a:xfrm>
          <a:prstGeom prst="rect">
            <a:avLst/>
          </a:prstGeom>
        </p:spPr>
      </p:pic>
      <p:sp>
        <p:nvSpPr>
          <p:cNvPr id="7" name="TextBox 6"/>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248921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16642" y="76200"/>
            <a:ext cx="3288758" cy="1323439"/>
          </a:xfrm>
          <a:prstGeom prst="rect">
            <a:avLst/>
          </a:prstGeom>
          <a:noFill/>
        </p:spPr>
        <p:txBody>
          <a:bodyPr wrap="square" rtlCol="0">
            <a:spAutoFit/>
          </a:bodyPr>
          <a:lstStyle/>
          <a:p>
            <a:r>
              <a:rPr lang="en-US" sz="4000" b="1" dirty="0">
                <a:solidFill>
                  <a:schemeClr val="accent2">
                    <a:lumMod val="50000"/>
                  </a:schemeClr>
                </a:solidFill>
              </a:rPr>
              <a:t>Addressing the Issue</a:t>
            </a:r>
          </a:p>
        </p:txBody>
      </p:sp>
      <p:pic>
        <p:nvPicPr>
          <p:cNvPr id="2" name="Picture 1"/>
          <p:cNvPicPr>
            <a:picLocks noChangeAspect="1"/>
          </p:cNvPicPr>
          <p:nvPr/>
        </p:nvPicPr>
        <p:blipFill rotWithShape="1">
          <a:blip r:embed="rId2"/>
          <a:srcRect l="21718" t="26255" r="43532" b="4246"/>
          <a:stretch/>
        </p:blipFill>
        <p:spPr>
          <a:xfrm>
            <a:off x="1816642" y="1427713"/>
            <a:ext cx="3048000" cy="3429000"/>
          </a:xfrm>
          <a:prstGeom prst="rect">
            <a:avLst/>
          </a:prstGeom>
        </p:spPr>
      </p:pic>
      <p:pic>
        <p:nvPicPr>
          <p:cNvPr id="3" name="Picture 2"/>
          <p:cNvPicPr>
            <a:picLocks noChangeAspect="1"/>
          </p:cNvPicPr>
          <p:nvPr/>
        </p:nvPicPr>
        <p:blipFill rotWithShape="1">
          <a:blip r:embed="rId3"/>
          <a:srcRect l="18248" t="9835" r="30657" b="46045"/>
          <a:stretch/>
        </p:blipFill>
        <p:spPr>
          <a:xfrm>
            <a:off x="1600200" y="4146243"/>
            <a:ext cx="5334000" cy="2590800"/>
          </a:xfrm>
          <a:prstGeom prst="rect">
            <a:avLst/>
          </a:prstGeom>
        </p:spPr>
      </p:pic>
      <p:pic>
        <p:nvPicPr>
          <p:cNvPr id="9" name="Picture 8"/>
          <p:cNvPicPr>
            <a:picLocks noChangeAspect="1"/>
          </p:cNvPicPr>
          <p:nvPr/>
        </p:nvPicPr>
        <p:blipFill rotWithShape="1">
          <a:blip r:embed="rId4"/>
          <a:srcRect l="11046" t="15797" r="20315" b="40722"/>
          <a:stretch/>
        </p:blipFill>
        <p:spPr>
          <a:xfrm>
            <a:off x="4953000" y="5118876"/>
            <a:ext cx="4648200" cy="1656256"/>
          </a:xfrm>
          <a:prstGeom prst="rect">
            <a:avLst/>
          </a:prstGeom>
        </p:spPr>
      </p:pic>
      <p:pic>
        <p:nvPicPr>
          <p:cNvPr id="10" name="Picture 9"/>
          <p:cNvPicPr>
            <a:picLocks noChangeAspect="1"/>
          </p:cNvPicPr>
          <p:nvPr/>
        </p:nvPicPr>
        <p:blipFill rotWithShape="1">
          <a:blip r:embed="rId5"/>
          <a:srcRect l="17678" t="32044" r="39964" b="3869"/>
          <a:stretch/>
        </p:blipFill>
        <p:spPr>
          <a:xfrm>
            <a:off x="5303456" y="980528"/>
            <a:ext cx="3581401" cy="3048000"/>
          </a:xfrm>
          <a:prstGeom prst="rect">
            <a:avLst/>
          </a:prstGeom>
        </p:spPr>
      </p:pic>
      <p:sp>
        <p:nvSpPr>
          <p:cNvPr id="7" name="TextBox 6"/>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2386159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Building on Success..</a:t>
            </a:r>
          </a:p>
        </p:txBody>
      </p:sp>
      <p:sp>
        <p:nvSpPr>
          <p:cNvPr id="3" name="TextBox 2"/>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814247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www.cdc.gov/media/images/dpk/2016/dpk-pod/partner-with-patients-6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57" y="3606147"/>
            <a:ext cx="2776128" cy="27761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7977" y="1620054"/>
            <a:ext cx="9002223" cy="665946"/>
          </a:xfrm>
        </p:spPr>
        <p:txBody>
          <a:bodyPr/>
          <a:lstStyle/>
          <a:p>
            <a:r>
              <a:rPr lang="en-US" sz="3727" dirty="0"/>
              <a:t>Outreach to Prescribers and Families</a:t>
            </a:r>
          </a:p>
        </p:txBody>
      </p:sp>
      <p:pic>
        <p:nvPicPr>
          <p:cNvPr id="18434" name="Picture 2" descr="http://www.usmedicine.com/wp-content/uploads/2016/02/c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1" y="2463024"/>
            <a:ext cx="2171043" cy="198434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dc.gov/drugoverdose/images/prescribing/15_261593-noncanerrx_flexsli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602" y="3026560"/>
            <a:ext cx="2016444" cy="10082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8646">
            <a:off x="359511" y="4408221"/>
            <a:ext cx="1864167" cy="2340072"/>
          </a:xfrm>
          <a:prstGeom prst="rect">
            <a:avLst/>
          </a:prstGeom>
        </p:spPr>
      </p:pic>
      <p:pic>
        <p:nvPicPr>
          <p:cNvPr id="4" name="Picture 8" descr="http://medicalsalestraining.com/wp-content/uploads/2015/08/boring_pharma_re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6831" y="5562600"/>
            <a:ext cx="1866901" cy="102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45937" y="2366626"/>
            <a:ext cx="3829513" cy="623248"/>
          </a:xfrm>
          <a:prstGeom prst="rect">
            <a:avLst/>
          </a:prstGeom>
          <a:noFill/>
        </p:spPr>
        <p:txBody>
          <a:bodyPr wrap="square" rtlCol="0">
            <a:spAutoFit/>
          </a:bodyPr>
          <a:lstStyle/>
          <a:p>
            <a:pPr marL="214302" indent="-214302" eaLnBrk="0" hangingPunct="0">
              <a:buFont typeface="Arial" panose="020B0604020202020204" pitchFamily="34" charset="0"/>
              <a:buChar char="•"/>
            </a:pPr>
            <a:r>
              <a:rPr lang="en-US" sz="1725" dirty="0">
                <a:solidFill>
                  <a:srgbClr val="6666FF">
                    <a:lumMod val="50000"/>
                  </a:srgbClr>
                </a:solidFill>
                <a:latin typeface="Arial" panose="020B0604020202020204" pitchFamily="34" charset="0"/>
              </a:rPr>
              <a:t>Resource Guides</a:t>
            </a:r>
          </a:p>
          <a:p>
            <a:pPr marL="214302" indent="-214302" eaLnBrk="0" hangingPunct="0">
              <a:buFont typeface="Arial" panose="020B0604020202020204" pitchFamily="34" charset="0"/>
              <a:buChar char="•"/>
            </a:pPr>
            <a:r>
              <a:rPr lang="en-US" sz="1725" dirty="0">
                <a:solidFill>
                  <a:srgbClr val="6666FF">
                    <a:lumMod val="50000"/>
                  </a:srgbClr>
                </a:solidFill>
                <a:latin typeface="Arial" panose="020B0604020202020204" pitchFamily="34" charset="0"/>
              </a:rPr>
              <a:t>Turn The Tide Pocket Cards</a:t>
            </a:r>
          </a:p>
        </p:txBody>
      </p:sp>
      <p:pic>
        <p:nvPicPr>
          <p:cNvPr id="1026" name="Picture 2" descr="Image result for turn the tide pocket resource gu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9101" y="4800600"/>
            <a:ext cx="1147893" cy="1543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7439740" y="2590800"/>
            <a:ext cx="1624711" cy="4110325"/>
          </a:xfrm>
          <a:prstGeom prst="rect">
            <a:avLst/>
          </a:prstGeom>
        </p:spPr>
      </p:pic>
      <p:pic>
        <p:nvPicPr>
          <p:cNvPr id="11" name="Picture 10"/>
          <p:cNvPicPr>
            <a:picLocks noChangeAspect="1"/>
          </p:cNvPicPr>
          <p:nvPr/>
        </p:nvPicPr>
        <p:blipFill>
          <a:blip r:embed="rId9"/>
          <a:stretch>
            <a:fillRect/>
          </a:stretch>
        </p:blipFill>
        <p:spPr>
          <a:xfrm>
            <a:off x="6165222" y="3571009"/>
            <a:ext cx="1220456" cy="3130116"/>
          </a:xfrm>
          <a:prstGeom prst="rect">
            <a:avLst/>
          </a:prstGeom>
        </p:spPr>
      </p:pic>
      <p:sp>
        <p:nvSpPr>
          <p:cNvPr id="6" name="Rectangle 5"/>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sp>
        <p:nvSpPr>
          <p:cNvPr id="13" name="TextBox 12"/>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358427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266" y="1066800"/>
            <a:ext cx="7086600" cy="838200"/>
          </a:xfrm>
        </p:spPr>
        <p:txBody>
          <a:bodyPr/>
          <a:lstStyle/>
          <a:p>
            <a:r>
              <a:rPr lang="en-US" dirty="0" smtClean="0"/>
              <a:t>More than 10,000 Volunteers </a:t>
            </a:r>
            <a:r>
              <a:rPr lang="en-US" dirty="0"/>
              <a:t>Across NJ</a:t>
            </a:r>
          </a:p>
        </p:txBody>
      </p:sp>
      <p:sp>
        <p:nvSpPr>
          <p:cNvPr id="7" name="Rectangle 6"/>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266" y="2183225"/>
            <a:ext cx="2818134" cy="39879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929" y="2183225"/>
            <a:ext cx="2437363" cy="3507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124200"/>
            <a:ext cx="2903623" cy="3375654"/>
          </a:xfrm>
          <a:prstGeom prst="rect">
            <a:avLst/>
          </a:prstGeom>
        </p:spPr>
      </p:pic>
      <p:sp>
        <p:nvSpPr>
          <p:cNvPr id="10" name="TextBox 9"/>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614660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914400"/>
            <a:ext cx="2545772" cy="3294529"/>
          </a:xfrm>
          <a:prstGeom prst="rect">
            <a:avLst/>
          </a:prstGeom>
        </p:spPr>
      </p:pic>
      <p:sp>
        <p:nvSpPr>
          <p:cNvPr id="7" name="TextBox 6"/>
          <p:cNvSpPr txBox="1"/>
          <p:nvPr/>
        </p:nvSpPr>
        <p:spPr>
          <a:xfrm>
            <a:off x="6386690" y="4915954"/>
            <a:ext cx="2286000" cy="1200329"/>
          </a:xfrm>
          <a:prstGeom prst="rect">
            <a:avLst/>
          </a:prstGeom>
          <a:noFill/>
        </p:spPr>
        <p:txBody>
          <a:bodyPr wrap="square" rtlCol="0">
            <a:spAutoFit/>
          </a:bodyPr>
          <a:lstStyle/>
          <a:p>
            <a:r>
              <a:rPr lang="en-US" dirty="0">
                <a:solidFill>
                  <a:schemeClr val="bg2"/>
                </a:solidFill>
              </a:rPr>
              <a:t>Senate designation of Annual Knock Out Opioid Abuse Day on October 6th</a:t>
            </a:r>
            <a:r>
              <a:rPr lang="en-US" dirty="0"/>
              <a:t>n</a:t>
            </a:r>
          </a:p>
        </p:txBody>
      </p:sp>
      <p:sp>
        <p:nvSpPr>
          <p:cNvPr id="8" name="Rectangle 7"/>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pic>
        <p:nvPicPr>
          <p:cNvPr id="2" name="Picture 1"/>
          <p:cNvPicPr>
            <a:picLocks noChangeAspect="1"/>
          </p:cNvPicPr>
          <p:nvPr/>
        </p:nvPicPr>
        <p:blipFill rotWithShape="1">
          <a:blip r:embed="rId3"/>
          <a:srcRect l="18918" t="11870" r="28781" b="3062"/>
          <a:stretch/>
        </p:blipFill>
        <p:spPr>
          <a:xfrm>
            <a:off x="5334000" y="1066800"/>
            <a:ext cx="3581400" cy="3276600"/>
          </a:xfrm>
          <a:prstGeom prst="rect">
            <a:avLst/>
          </a:prstGeom>
        </p:spPr>
      </p:pic>
      <p:pic>
        <p:nvPicPr>
          <p:cNvPr id="6" name="Picture 5"/>
          <p:cNvPicPr>
            <a:picLocks noChangeAspect="1"/>
          </p:cNvPicPr>
          <p:nvPr/>
        </p:nvPicPr>
        <p:blipFill>
          <a:blip r:embed="rId4"/>
          <a:stretch>
            <a:fillRect/>
          </a:stretch>
        </p:blipFill>
        <p:spPr>
          <a:xfrm>
            <a:off x="4144472" y="2144616"/>
            <a:ext cx="1520113" cy="220129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4517282"/>
            <a:ext cx="2895600" cy="1925266"/>
          </a:xfrm>
          <a:prstGeom prst="rect">
            <a:avLst/>
          </a:prstGeom>
        </p:spPr>
      </p:pic>
      <p:sp>
        <p:nvSpPr>
          <p:cNvPr id="10" name="TextBox 9"/>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4256898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19400" y="958062"/>
            <a:ext cx="5791200" cy="5543917"/>
          </a:xfrm>
          <a:prstGeom prst="rect">
            <a:avLst/>
          </a:prstGeom>
        </p:spPr>
      </p:pic>
      <p:sp>
        <p:nvSpPr>
          <p:cNvPr id="3" name="Rectangle 2"/>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sp>
        <p:nvSpPr>
          <p:cNvPr id="4" name="TextBox 3"/>
          <p:cNvSpPr txBox="1"/>
          <p:nvPr/>
        </p:nvSpPr>
        <p:spPr>
          <a:xfrm>
            <a:off x="1676400" y="6477000"/>
            <a:ext cx="2819400" cy="381000"/>
          </a:xfrm>
          <a:prstGeom prst="rect">
            <a:avLst/>
          </a:prstGeom>
          <a:noFill/>
        </p:spPr>
        <p:txBody>
          <a:bodyPr wrap="square" rtlCol="0">
            <a:spAutoFit/>
          </a:bodyPr>
          <a:lstStyle/>
          <a:p>
            <a:r>
              <a:rPr lang="en-US" dirty="0" smtClean="0">
                <a:solidFill>
                  <a:schemeClr val="accent6">
                    <a:lumMod val="50000"/>
                  </a:schemeClr>
                </a:solidFill>
              </a:rPr>
              <a:t>#</a:t>
            </a:r>
            <a:r>
              <a:rPr lang="en-US" dirty="0" err="1" smtClean="0">
                <a:solidFill>
                  <a:schemeClr val="accent2">
                    <a:lumMod val="50000"/>
                  </a:schemeClr>
                </a:solidFill>
              </a:rPr>
              <a:t>KnockOutOpioidAbuse</a:t>
            </a:r>
            <a:endParaRPr lang="en-US" dirty="0">
              <a:solidFill>
                <a:schemeClr val="accent2">
                  <a:lumMod val="50000"/>
                </a:schemeClr>
              </a:solidFill>
            </a:endParaRPr>
          </a:p>
        </p:txBody>
      </p:sp>
    </p:spTree>
    <p:extLst>
      <p:ext uri="{BB962C8B-B14F-4D97-AF65-F5344CB8AC3E}">
        <p14:creationId xmlns:p14="http://schemas.microsoft.com/office/powerpoint/2010/main" val="681392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Radar_am_25">
  <a:themeElements>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Radar_am_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ar_am_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adar_am_2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adar_am_2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adar_am_2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adar_am_2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adar_am_2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adar_am_2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adar_am_2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adar_am_2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adar_am_2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adar_am_2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adar_am_25 13">
        <a:dk1>
          <a:srgbClr val="5C1F00"/>
        </a:dk1>
        <a:lt1>
          <a:srgbClr val="FFFFFF"/>
        </a:lt1>
        <a:dk2>
          <a:srgbClr val="800000"/>
        </a:dk2>
        <a:lt2>
          <a:srgbClr val="FFFF66"/>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nockOutOpiodAbuseDayWebinar.7.27.16" id="{D8D7E919-072D-44FD-AB5B-F7E117A2E31E}" vid="{E30841D4-C607-4DAE-AC7B-071604CA1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KnockOutOpiodAbuseDayWebinar.7.27.16</Template>
  <TotalTime>878</TotalTime>
  <Words>839</Words>
  <Application>Microsoft Office PowerPoint</Application>
  <PresentationFormat>On-screen Show (4:3)</PresentationFormat>
  <Paragraphs>101</Paragraphs>
  <Slides>24</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Radar_am_25</vt:lpstr>
      <vt:lpstr>Knock Out Opioid Abuse Day</vt:lpstr>
      <vt:lpstr>PowerPoint Presentation</vt:lpstr>
      <vt:lpstr>What is it? </vt:lpstr>
      <vt:lpstr>PowerPoint Presentation</vt:lpstr>
      <vt:lpstr>      Building on Success..</vt:lpstr>
      <vt:lpstr>Outreach to Prescribers and Families</vt:lpstr>
      <vt:lpstr>More than 10,000 Volunteers Across NJ</vt:lpstr>
      <vt:lpstr>PowerPoint Presentation</vt:lpstr>
      <vt:lpstr>PowerPoint Presentation</vt:lpstr>
      <vt:lpstr>PowerPoint Presentation</vt:lpstr>
      <vt:lpstr>PowerPoint Presentation</vt:lpstr>
      <vt:lpstr>Outreach to Residents and Families</vt:lpstr>
      <vt:lpstr>Outreach to Prescribers: Physicians/Dentists</vt:lpstr>
      <vt:lpstr>PowerPoint Presentation</vt:lpstr>
      <vt:lpstr>PowerPoint Presentation</vt:lpstr>
      <vt:lpstr>Coordination:</vt:lpstr>
      <vt:lpstr>Our 2017 Supporters </vt:lpstr>
      <vt:lpstr>Success Strategies</vt:lpstr>
      <vt:lpstr>High School Sports</vt:lpstr>
      <vt:lpstr>KOOA Songwriters Contest and Concert</vt:lpstr>
      <vt:lpstr>Media Outreach and Social Media</vt:lpstr>
      <vt:lpstr>Media Outreach and Social Media</vt:lpstr>
      <vt:lpstr>Media Outreach and Social Media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Knock Out Opiate Abuse Day</dc:title>
  <dc:creator>Angela</dc:creator>
  <cp:lastModifiedBy>Media Coordinator</cp:lastModifiedBy>
  <cp:revision>43</cp:revision>
  <cp:lastPrinted>2016-07-26T17:22:28Z</cp:lastPrinted>
  <dcterms:created xsi:type="dcterms:W3CDTF">2017-07-25T02:40:57Z</dcterms:created>
  <dcterms:modified xsi:type="dcterms:W3CDTF">2018-09-13T12:57:25Z</dcterms:modified>
</cp:coreProperties>
</file>